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80" r:id="rId4"/>
    <p:sldId id="285" r:id="rId5"/>
    <p:sldId id="286" r:id="rId6"/>
    <p:sldId id="284" r:id="rId7"/>
    <p:sldId id="283" r:id="rId8"/>
    <p:sldId id="287" r:id="rId9"/>
    <p:sldId id="292" r:id="rId10"/>
    <p:sldId id="291" r:id="rId11"/>
    <p:sldId id="288" r:id="rId12"/>
    <p:sldId id="289" r:id="rId13"/>
    <p:sldId id="296" r:id="rId14"/>
    <p:sldId id="293" r:id="rId15"/>
    <p:sldId id="290" r:id="rId16"/>
    <p:sldId id="295" r:id="rId17"/>
    <p:sldId id="279" r:id="rId18"/>
    <p:sldId id="297" r:id="rId19"/>
    <p:sldId id="294" r:id="rId20"/>
    <p:sldId id="298" r:id="rId21"/>
    <p:sldId id="299" r:id="rId22"/>
    <p:sldId id="301" r:id="rId23"/>
    <p:sldId id="303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B92D14"/>
    <a:srgbClr val="35759D"/>
    <a:srgbClr val="35B19D"/>
    <a:srgbClr val="000000"/>
    <a:srgbClr val="777777"/>
    <a:srgbClr val="969696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73" autoAdjust="0"/>
  </p:normalViewPr>
  <p:slideViewPr>
    <p:cSldViewPr>
      <p:cViewPr varScale="1">
        <p:scale>
          <a:sx n="88" d="100"/>
          <a:sy n="88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644022746305509E-2"/>
          <c:y val="7.4477122732719267E-2"/>
          <c:w val="0.64699510511903946"/>
          <c:h val="0.92552287726728077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oranlar %</c:v>
                </c:pt>
              </c:strCache>
            </c:strRef>
          </c:tx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2"/>
              <c:spPr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</c:spPr>
              <c:txPr>
                <a:bodyPr/>
                <a:lstStyle/>
                <a:p>
                  <a:pPr>
                    <a:defRPr/>
                  </a:pPr>
                  <a:endParaRPr lang="tr-T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Sayfa1!$A$2:$A$5</c:f>
              <c:strCache>
                <c:ptCount val="4"/>
                <c:pt idx="0">
                  <c:v>1. Karşıt olma karşıt gelme boz. </c:v>
                </c:pt>
                <c:pt idx="1">
                  <c:v>2. Herhangi bir anksiyete bozukluğu</c:v>
                </c:pt>
                <c:pt idx="2">
                  <c:v>3. Yaygın anksiyete bozukluğu</c:v>
                </c:pt>
                <c:pt idx="3">
                  <c:v>4. major depresif bozukluğu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40.6</c:v>
                </c:pt>
                <c:pt idx="1">
                  <c:v>32.200000000000003</c:v>
                </c:pt>
                <c:pt idx="2">
                  <c:v>15.2</c:v>
                </c:pt>
                <c:pt idx="3">
                  <c:v>21.6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802782417266433"/>
          <c:y val="0.21777386469540311"/>
          <c:w val="0.24947216415729745"/>
          <c:h val="0.55879476710643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426C9-608C-4502-88E2-D1CF8E7255CC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87629D2-7B52-4072-AB30-8055920EC790}">
      <dgm:prSet phldrT="[Metin]"/>
      <dgm:spPr/>
      <dgm:t>
        <a:bodyPr/>
        <a:lstStyle/>
        <a:p>
          <a:r>
            <a:rPr lang="tr-TR" dirty="0" smtClean="0"/>
            <a:t>Dikkat Eksikliği</a:t>
          </a:r>
          <a:endParaRPr lang="tr-TR" dirty="0"/>
        </a:p>
      </dgm:t>
    </dgm:pt>
    <dgm:pt modelId="{F58CA841-CE70-4496-A76B-ADB45DEC0A67}" type="parTrans" cxnId="{BB12D5FA-D081-40FF-87C7-1A71E87272C6}">
      <dgm:prSet/>
      <dgm:spPr/>
      <dgm:t>
        <a:bodyPr/>
        <a:lstStyle/>
        <a:p>
          <a:endParaRPr lang="tr-TR"/>
        </a:p>
      </dgm:t>
    </dgm:pt>
    <dgm:pt modelId="{2E5316AE-EDDF-4D76-B1E9-50B751E34208}" type="sibTrans" cxnId="{BB12D5FA-D081-40FF-87C7-1A71E87272C6}">
      <dgm:prSet/>
      <dgm:spPr/>
      <dgm:t>
        <a:bodyPr/>
        <a:lstStyle/>
        <a:p>
          <a:endParaRPr lang="tr-TR"/>
        </a:p>
      </dgm:t>
    </dgm:pt>
    <dgm:pt modelId="{4F131F22-AF9F-4A1A-B25E-86AA3A393C0E}">
      <dgm:prSet phldrT="[Metin]" custT="1"/>
      <dgm:spPr/>
      <dgm:t>
        <a:bodyPr/>
        <a:lstStyle/>
        <a:p>
          <a:pPr algn="ctr"/>
          <a:r>
            <a:rPr lang="tr-TR" sz="1600" dirty="0" err="1" smtClean="0"/>
            <a:t>Hiperaktif</a:t>
          </a:r>
          <a:r>
            <a:rPr lang="tr-TR" sz="1600" dirty="0" smtClean="0"/>
            <a:t> </a:t>
          </a:r>
        </a:p>
        <a:p>
          <a:pPr algn="ctr"/>
          <a:r>
            <a:rPr lang="tr-TR" sz="1600" dirty="0" smtClean="0"/>
            <a:t>Dürtüsel </a:t>
          </a:r>
          <a:endParaRPr lang="tr-TR" sz="1600" dirty="0"/>
        </a:p>
      </dgm:t>
    </dgm:pt>
    <dgm:pt modelId="{B3DDBDE7-C408-48DF-9796-EE640CEF9EBC}" type="parTrans" cxnId="{A452D76A-F91A-4FAE-9F2A-CFDD30DDC63B}">
      <dgm:prSet/>
      <dgm:spPr/>
      <dgm:t>
        <a:bodyPr/>
        <a:lstStyle/>
        <a:p>
          <a:endParaRPr lang="tr-TR"/>
        </a:p>
      </dgm:t>
    </dgm:pt>
    <dgm:pt modelId="{EC618E8A-FEB1-42DA-BB4E-1D9B219F28C4}" type="sibTrans" cxnId="{A452D76A-F91A-4FAE-9F2A-CFDD30DDC63B}">
      <dgm:prSet/>
      <dgm:spPr/>
      <dgm:t>
        <a:bodyPr/>
        <a:lstStyle/>
        <a:p>
          <a:endParaRPr lang="tr-TR"/>
        </a:p>
      </dgm:t>
    </dgm:pt>
    <dgm:pt modelId="{F332CB23-B635-4D38-A3A5-5D1542314A39}">
      <dgm:prSet phldrT="[Metin]" phldr="1"/>
      <dgm:spPr/>
      <dgm:t>
        <a:bodyPr/>
        <a:lstStyle/>
        <a:p>
          <a:pPr algn="l"/>
          <a:endParaRPr lang="tr-TR" sz="1100" dirty="0"/>
        </a:p>
      </dgm:t>
    </dgm:pt>
    <dgm:pt modelId="{108C8BB0-D8C6-43F6-959D-80140A0D54BD}" type="parTrans" cxnId="{1C62BC40-FA7B-42F8-BA50-7271F11F7496}">
      <dgm:prSet/>
      <dgm:spPr/>
      <dgm:t>
        <a:bodyPr/>
        <a:lstStyle/>
        <a:p>
          <a:endParaRPr lang="tr-TR"/>
        </a:p>
      </dgm:t>
    </dgm:pt>
    <dgm:pt modelId="{BD06B6C0-FBFC-4324-AC52-5A7EB56B93D1}" type="sibTrans" cxnId="{1C62BC40-FA7B-42F8-BA50-7271F11F7496}">
      <dgm:prSet/>
      <dgm:spPr/>
      <dgm:t>
        <a:bodyPr/>
        <a:lstStyle/>
        <a:p>
          <a:endParaRPr lang="tr-TR"/>
        </a:p>
      </dgm:t>
    </dgm:pt>
    <dgm:pt modelId="{456BB16E-2CB5-415A-B2E7-521C5EEA2A54}">
      <dgm:prSet phldrT="[Metin]" custT="1"/>
      <dgm:spPr/>
      <dgm:t>
        <a:bodyPr/>
        <a:lstStyle/>
        <a:p>
          <a:pPr algn="ctr"/>
          <a:r>
            <a:rPr lang="tr-TR" sz="2000" dirty="0" smtClean="0"/>
            <a:t>Dikkat Eksikliği</a:t>
          </a:r>
        </a:p>
        <a:p>
          <a:pPr algn="ctr"/>
          <a:r>
            <a:rPr lang="tr-TR" sz="2000" dirty="0" err="1" smtClean="0"/>
            <a:t>Hiperaktivite</a:t>
          </a:r>
          <a:r>
            <a:rPr lang="tr-TR" sz="2000" dirty="0" smtClean="0"/>
            <a:t> Bozukluğu </a:t>
          </a:r>
          <a:endParaRPr lang="tr-TR" sz="2000" dirty="0"/>
        </a:p>
      </dgm:t>
    </dgm:pt>
    <dgm:pt modelId="{3ED2C6CC-0093-477B-9940-82C5F964C424}" type="parTrans" cxnId="{DE824925-23AA-4402-AFFC-A406AD1DFFBF}">
      <dgm:prSet/>
      <dgm:spPr/>
      <dgm:t>
        <a:bodyPr/>
        <a:lstStyle/>
        <a:p>
          <a:endParaRPr lang="tr-TR"/>
        </a:p>
      </dgm:t>
    </dgm:pt>
    <dgm:pt modelId="{C573F454-4FD9-4FFC-98DA-72ACC63315F7}" type="sibTrans" cxnId="{DE824925-23AA-4402-AFFC-A406AD1DFFBF}">
      <dgm:prSet/>
      <dgm:spPr/>
      <dgm:t>
        <a:bodyPr/>
        <a:lstStyle/>
        <a:p>
          <a:endParaRPr lang="tr-TR"/>
        </a:p>
      </dgm:t>
    </dgm:pt>
    <dgm:pt modelId="{22DCE6F0-B2C8-4FB8-B0CF-40A0A30FF72E}" type="pres">
      <dgm:prSet presAssocID="{CE8426C9-608C-4502-88E2-D1CF8E7255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BAE8196-83C3-4DB7-B057-39C5C4888E32}" type="pres">
      <dgm:prSet presAssocID="{CE8426C9-608C-4502-88E2-D1CF8E7255CC}" presName="vNodes" presStyleCnt="0"/>
      <dgm:spPr/>
    </dgm:pt>
    <dgm:pt modelId="{00A7315D-4157-4406-9B9B-764CEE87B11B}" type="pres">
      <dgm:prSet presAssocID="{B87629D2-7B52-4072-AB30-8055920EC7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B1345F-6938-48E8-8F39-2AE240FBCB0E}" type="pres">
      <dgm:prSet presAssocID="{2E5316AE-EDDF-4D76-B1E9-50B751E34208}" presName="spacerT" presStyleCnt="0"/>
      <dgm:spPr/>
    </dgm:pt>
    <dgm:pt modelId="{ED58A408-FC6C-42E3-81B2-91ED10475252}" type="pres">
      <dgm:prSet presAssocID="{2E5316AE-EDDF-4D76-B1E9-50B751E34208}" presName="sibTrans" presStyleLbl="sibTrans2D1" presStyleIdx="0" presStyleCnt="2"/>
      <dgm:spPr/>
      <dgm:t>
        <a:bodyPr/>
        <a:lstStyle/>
        <a:p>
          <a:endParaRPr lang="tr-TR"/>
        </a:p>
      </dgm:t>
    </dgm:pt>
    <dgm:pt modelId="{9ABEA5EC-27C2-4709-9F5F-69F69D89D211}" type="pres">
      <dgm:prSet presAssocID="{2E5316AE-EDDF-4D76-B1E9-50B751E34208}" presName="spacerB" presStyleCnt="0"/>
      <dgm:spPr/>
    </dgm:pt>
    <dgm:pt modelId="{2E6D8AFB-442F-4D2D-AE30-43203F3432D5}" type="pres">
      <dgm:prSet presAssocID="{4F131F22-AF9F-4A1A-B25E-86AA3A393C0E}" presName="node" presStyleLbl="node1" presStyleIdx="1" presStyleCnt="3" custScaleX="152540" custScaleY="13428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CA5A0A-236E-41B3-9E28-24A91940C337}" type="pres">
      <dgm:prSet presAssocID="{CE8426C9-608C-4502-88E2-D1CF8E7255CC}" presName="sibTransLast" presStyleLbl="sibTrans2D1" presStyleIdx="1" presStyleCnt="2"/>
      <dgm:spPr/>
      <dgm:t>
        <a:bodyPr/>
        <a:lstStyle/>
        <a:p>
          <a:endParaRPr lang="tr-TR"/>
        </a:p>
      </dgm:t>
    </dgm:pt>
    <dgm:pt modelId="{D5DA3143-A2FD-4303-8AB3-17282BB272C6}" type="pres">
      <dgm:prSet presAssocID="{CE8426C9-608C-4502-88E2-D1CF8E7255CC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B900DE4D-9BC9-467C-9C22-3B25E2AD8A6B}" type="pres">
      <dgm:prSet presAssocID="{CE8426C9-608C-4502-88E2-D1CF8E7255CC}" presName="lastNode" presStyleLbl="node1" presStyleIdx="2" presStyleCnt="3" custScaleX="138595" custScaleY="12346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75AD33-CBB0-4DA5-A4EC-5FD6A8E5EA24}" type="presOf" srcId="{2E5316AE-EDDF-4D76-B1E9-50B751E34208}" destId="{ED58A408-FC6C-42E3-81B2-91ED10475252}" srcOrd="0" destOrd="0" presId="urn:microsoft.com/office/officeart/2005/8/layout/equation2"/>
    <dgm:cxn modelId="{370CFC58-35D7-41FD-8A29-F597C2E80CC3}" type="presOf" srcId="{4F131F22-AF9F-4A1A-B25E-86AA3A393C0E}" destId="{2E6D8AFB-442F-4D2D-AE30-43203F3432D5}" srcOrd="0" destOrd="0" presId="urn:microsoft.com/office/officeart/2005/8/layout/equation2"/>
    <dgm:cxn modelId="{276FC3E1-035C-4CF0-A0CA-E7A14AD39E64}" type="presOf" srcId="{EC618E8A-FEB1-42DA-BB4E-1D9B219F28C4}" destId="{7DCA5A0A-236E-41B3-9E28-24A91940C337}" srcOrd="0" destOrd="0" presId="urn:microsoft.com/office/officeart/2005/8/layout/equation2"/>
    <dgm:cxn modelId="{DE824925-23AA-4402-AFFC-A406AD1DFFBF}" srcId="{CE8426C9-608C-4502-88E2-D1CF8E7255CC}" destId="{456BB16E-2CB5-415A-B2E7-521C5EEA2A54}" srcOrd="2" destOrd="0" parTransId="{3ED2C6CC-0093-477B-9940-82C5F964C424}" sibTransId="{C573F454-4FD9-4FFC-98DA-72ACC63315F7}"/>
    <dgm:cxn modelId="{2CC1AA97-9810-45BB-AF06-253DAF2313A7}" type="presOf" srcId="{F332CB23-B635-4D38-A3A5-5D1542314A39}" destId="{2E6D8AFB-442F-4D2D-AE30-43203F3432D5}" srcOrd="0" destOrd="1" presId="urn:microsoft.com/office/officeart/2005/8/layout/equation2"/>
    <dgm:cxn modelId="{FBE733AE-5845-4E6E-870B-277D5CE09218}" type="presOf" srcId="{EC618E8A-FEB1-42DA-BB4E-1D9B219F28C4}" destId="{D5DA3143-A2FD-4303-8AB3-17282BB272C6}" srcOrd="1" destOrd="0" presId="urn:microsoft.com/office/officeart/2005/8/layout/equation2"/>
    <dgm:cxn modelId="{A452D76A-F91A-4FAE-9F2A-CFDD30DDC63B}" srcId="{CE8426C9-608C-4502-88E2-D1CF8E7255CC}" destId="{4F131F22-AF9F-4A1A-B25E-86AA3A393C0E}" srcOrd="1" destOrd="0" parTransId="{B3DDBDE7-C408-48DF-9796-EE640CEF9EBC}" sibTransId="{EC618E8A-FEB1-42DA-BB4E-1D9B219F28C4}"/>
    <dgm:cxn modelId="{1C62BC40-FA7B-42F8-BA50-7271F11F7496}" srcId="{4F131F22-AF9F-4A1A-B25E-86AA3A393C0E}" destId="{F332CB23-B635-4D38-A3A5-5D1542314A39}" srcOrd="0" destOrd="0" parTransId="{108C8BB0-D8C6-43F6-959D-80140A0D54BD}" sibTransId="{BD06B6C0-FBFC-4324-AC52-5A7EB56B93D1}"/>
    <dgm:cxn modelId="{BB12D5FA-D081-40FF-87C7-1A71E87272C6}" srcId="{CE8426C9-608C-4502-88E2-D1CF8E7255CC}" destId="{B87629D2-7B52-4072-AB30-8055920EC790}" srcOrd="0" destOrd="0" parTransId="{F58CA841-CE70-4496-A76B-ADB45DEC0A67}" sibTransId="{2E5316AE-EDDF-4D76-B1E9-50B751E34208}"/>
    <dgm:cxn modelId="{4C3B87FB-FB3D-4AC4-8A92-3C67047F7ACA}" type="presOf" srcId="{456BB16E-2CB5-415A-B2E7-521C5EEA2A54}" destId="{B900DE4D-9BC9-467C-9C22-3B25E2AD8A6B}" srcOrd="0" destOrd="0" presId="urn:microsoft.com/office/officeart/2005/8/layout/equation2"/>
    <dgm:cxn modelId="{C2691637-04CB-4F4C-956B-C857C533AF64}" type="presOf" srcId="{B87629D2-7B52-4072-AB30-8055920EC790}" destId="{00A7315D-4157-4406-9B9B-764CEE87B11B}" srcOrd="0" destOrd="0" presId="urn:microsoft.com/office/officeart/2005/8/layout/equation2"/>
    <dgm:cxn modelId="{1BD9EA9F-A43B-48A4-A0BE-5B7B6524BA79}" type="presOf" srcId="{CE8426C9-608C-4502-88E2-D1CF8E7255CC}" destId="{22DCE6F0-B2C8-4FB8-B0CF-40A0A30FF72E}" srcOrd="0" destOrd="0" presId="urn:microsoft.com/office/officeart/2005/8/layout/equation2"/>
    <dgm:cxn modelId="{73249F0C-4690-43A3-995D-A358CF3B82B7}" type="presParOf" srcId="{22DCE6F0-B2C8-4FB8-B0CF-40A0A30FF72E}" destId="{7BAE8196-83C3-4DB7-B057-39C5C4888E32}" srcOrd="0" destOrd="0" presId="urn:microsoft.com/office/officeart/2005/8/layout/equation2"/>
    <dgm:cxn modelId="{6CC0A705-E389-44FD-BDF6-5A8BA8D57A80}" type="presParOf" srcId="{7BAE8196-83C3-4DB7-B057-39C5C4888E32}" destId="{00A7315D-4157-4406-9B9B-764CEE87B11B}" srcOrd="0" destOrd="0" presId="urn:microsoft.com/office/officeart/2005/8/layout/equation2"/>
    <dgm:cxn modelId="{A5F8A0D0-3CED-4580-AE73-1EAD77533F29}" type="presParOf" srcId="{7BAE8196-83C3-4DB7-B057-39C5C4888E32}" destId="{30B1345F-6938-48E8-8F39-2AE240FBCB0E}" srcOrd="1" destOrd="0" presId="urn:microsoft.com/office/officeart/2005/8/layout/equation2"/>
    <dgm:cxn modelId="{7C2DB42D-EEDD-4AEF-8EC6-7D505A4B1FB0}" type="presParOf" srcId="{7BAE8196-83C3-4DB7-B057-39C5C4888E32}" destId="{ED58A408-FC6C-42E3-81B2-91ED10475252}" srcOrd="2" destOrd="0" presId="urn:microsoft.com/office/officeart/2005/8/layout/equation2"/>
    <dgm:cxn modelId="{7BDC9692-99D1-4CD8-B017-8A48615F77D9}" type="presParOf" srcId="{7BAE8196-83C3-4DB7-B057-39C5C4888E32}" destId="{9ABEA5EC-27C2-4709-9F5F-69F69D89D211}" srcOrd="3" destOrd="0" presId="urn:microsoft.com/office/officeart/2005/8/layout/equation2"/>
    <dgm:cxn modelId="{BEEDBDE2-A89B-4C92-ABCF-E357031E907E}" type="presParOf" srcId="{7BAE8196-83C3-4DB7-B057-39C5C4888E32}" destId="{2E6D8AFB-442F-4D2D-AE30-43203F3432D5}" srcOrd="4" destOrd="0" presId="urn:microsoft.com/office/officeart/2005/8/layout/equation2"/>
    <dgm:cxn modelId="{17C6F90C-D3D8-4E5F-925C-BB31E018BA07}" type="presParOf" srcId="{22DCE6F0-B2C8-4FB8-B0CF-40A0A30FF72E}" destId="{7DCA5A0A-236E-41B3-9E28-24A91940C337}" srcOrd="1" destOrd="0" presId="urn:microsoft.com/office/officeart/2005/8/layout/equation2"/>
    <dgm:cxn modelId="{A96E9364-B425-4E34-8377-F5D0C0CD1E55}" type="presParOf" srcId="{7DCA5A0A-236E-41B3-9E28-24A91940C337}" destId="{D5DA3143-A2FD-4303-8AB3-17282BB272C6}" srcOrd="0" destOrd="0" presId="urn:microsoft.com/office/officeart/2005/8/layout/equation2"/>
    <dgm:cxn modelId="{C72DA395-A844-4536-9BEE-33DEFE5DEC15}" type="presParOf" srcId="{22DCE6F0-B2C8-4FB8-B0CF-40A0A30FF72E}" destId="{B900DE4D-9BC9-467C-9C22-3B25E2AD8A6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7315D-4157-4406-9B9B-764CEE87B11B}">
      <dsp:nvSpPr>
        <dsp:cNvPr id="0" name=""/>
        <dsp:cNvSpPr/>
      </dsp:nvSpPr>
      <dsp:spPr>
        <a:xfrm>
          <a:off x="882485" y="857"/>
          <a:ext cx="1166415" cy="11664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Dikkat Eksikliği</a:t>
          </a:r>
          <a:endParaRPr lang="tr-TR" sz="1700" kern="1200" dirty="0"/>
        </a:p>
      </dsp:txBody>
      <dsp:txXfrm>
        <a:off x="1053303" y="171675"/>
        <a:ext cx="824779" cy="824779"/>
      </dsp:txXfrm>
    </dsp:sp>
    <dsp:sp modelId="{ED58A408-FC6C-42E3-81B2-91ED10475252}">
      <dsp:nvSpPr>
        <dsp:cNvPr id="0" name=""/>
        <dsp:cNvSpPr/>
      </dsp:nvSpPr>
      <dsp:spPr>
        <a:xfrm>
          <a:off x="1127432" y="1261986"/>
          <a:ext cx="676521" cy="67652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>
        <a:off x="1217105" y="1520688"/>
        <a:ext cx="497175" cy="159117"/>
      </dsp:txXfrm>
    </dsp:sp>
    <dsp:sp modelId="{2E6D8AFB-442F-4D2D-AE30-43203F3432D5}">
      <dsp:nvSpPr>
        <dsp:cNvPr id="0" name=""/>
        <dsp:cNvSpPr/>
      </dsp:nvSpPr>
      <dsp:spPr>
        <a:xfrm>
          <a:off x="576067" y="2033220"/>
          <a:ext cx="1779250" cy="1566321"/>
        </a:xfrm>
        <a:prstGeom prst="ellipse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Hiperaktif</a:t>
          </a:r>
          <a:r>
            <a:rPr lang="tr-TR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Dürtüsel </a:t>
          </a:r>
          <a:endParaRPr lang="tr-TR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100" kern="1200" dirty="0"/>
        </a:p>
      </dsp:txBody>
      <dsp:txXfrm>
        <a:off x="836632" y="2262602"/>
        <a:ext cx="1258120" cy="1107557"/>
      </dsp:txXfrm>
    </dsp:sp>
    <dsp:sp modelId="{7DCA5A0A-236E-41B3-9E28-24A91940C337}">
      <dsp:nvSpPr>
        <dsp:cNvPr id="0" name=""/>
        <dsp:cNvSpPr/>
      </dsp:nvSpPr>
      <dsp:spPr>
        <a:xfrm>
          <a:off x="2530280" y="1583246"/>
          <a:ext cx="370920" cy="433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2530280" y="1670027"/>
        <a:ext cx="259644" cy="260344"/>
      </dsp:txXfrm>
    </dsp:sp>
    <dsp:sp modelId="{B900DE4D-9BC9-467C-9C22-3B25E2AD8A6B}">
      <dsp:nvSpPr>
        <dsp:cNvPr id="0" name=""/>
        <dsp:cNvSpPr/>
      </dsp:nvSpPr>
      <dsp:spPr>
        <a:xfrm>
          <a:off x="3055168" y="360038"/>
          <a:ext cx="3233187" cy="2880323"/>
        </a:xfrm>
        <a:prstGeom prst="ellipse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Dikkat Eksikliği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Hiperaktivite</a:t>
          </a:r>
          <a:r>
            <a:rPr lang="tr-TR" sz="2000" kern="1200" dirty="0" smtClean="0"/>
            <a:t> Bozukluğu </a:t>
          </a:r>
          <a:endParaRPr lang="tr-TR" sz="2000" kern="1200" dirty="0"/>
        </a:p>
      </dsp:txBody>
      <dsp:txXfrm>
        <a:off x="3528657" y="781852"/>
        <a:ext cx="2286209" cy="2036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88B969E-2C88-438B-83B4-464982F51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93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61B704-510B-41BD-8B24-F67AF37261CF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15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17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22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23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35E68F-8850-4837-8E6E-B7C35BF9E1B7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4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35E68F-8850-4837-8E6E-B7C35BF9E1B7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35E68F-8850-4837-8E6E-B7C35BF9E1B7}" type="slidenum">
              <a:rPr lang="en-US"/>
              <a:pPr/>
              <a:t>7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11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12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1/19/2022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ehbfarkindayim.com/dehbli-hayat/dehb-tani-kriterler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07704" y="980728"/>
            <a:ext cx="4932040" cy="338437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>DİKKAT EKSİKLİĞİ VE </a:t>
            </a:r>
            <a:b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>HİPERAKTİVİTE </a:t>
            </a:r>
            <a:b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>BOZUKLUĞU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907704" y="530120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Aliye Pozcu İlkokulu</a:t>
            </a:r>
            <a:endParaRPr lang="tr-T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417638"/>
            <a:ext cx="7315200" cy="93124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Birleşik : dikkat eksikliği ve </a:t>
            </a:r>
            <a:r>
              <a:rPr lang="tr-TR" sz="4000" u="sng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hiperaktif-dürtüsel</a:t>
            </a:r>
            <a:r>
              <a:rPr lang="tr-TR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tr-TR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2438400"/>
            <a:ext cx="8208912" cy="4191000"/>
          </a:xfrm>
        </p:spPr>
        <p:txBody>
          <a:bodyPr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tr-TR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Yukarıda her iki gruptaki bulgulara bir arada rastlanabilir.</a:t>
            </a:r>
            <a:r>
              <a:rPr lang="tr-TR" b="1" i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tr-TR" b="1" i="1" dirty="0" smtClean="0"/>
          </a:p>
          <a:p>
            <a:r>
              <a:rPr lang="tr-TR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Çocuklar Ne Zaman Aşırı Hareketli Olarak Değerlendirilmelidir?</a:t>
            </a:r>
            <a:endParaRPr lang="tr-T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eaLnBrk="1" hangingPunct="1"/>
            <a:endParaRPr lang="en-US" sz="4000" dirty="0" smtClean="0">
              <a:solidFill>
                <a:srgbClr val="4D4D4D"/>
              </a:solidFill>
            </a:endParaRPr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899592" y="1340768"/>
            <a:ext cx="7099176" cy="5144616"/>
          </a:xfrm>
        </p:spPr>
        <p:txBody>
          <a:bodyPr/>
          <a:lstStyle/>
          <a:p>
            <a:endParaRPr lang="tr-TR" sz="1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		Sınıfta sürekli koşan, gürültü yapan ve çok konuşan öğrencilerin “</a:t>
            </a:r>
            <a:r>
              <a:rPr lang="tr-TR" sz="1800" dirty="0" err="1" smtClean="0">
                <a:solidFill>
                  <a:schemeClr val="tx1">
                    <a:lumMod val="50000"/>
                  </a:schemeClr>
                </a:solidFill>
              </a:rPr>
              <a:t>hiperaktif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” olarak değerlendirilmesi, okul ortamında sıklıkla karşılaşılan bir durumdur. Ancak yaşının gereği hareketli olmakla aşırı hareketli olmak birbirine karıştırılmamalıdır (Selçuk, 2001). </a:t>
            </a:r>
          </a:p>
          <a:p>
            <a:pPr algn="just">
              <a:buNone/>
            </a:pP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		</a:t>
            </a:r>
          </a:p>
          <a:p>
            <a:pPr algn="just">
              <a:buNone/>
            </a:pP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		Bu nedenle, normal hareketlilik ile aşırı hareketlilik arasındaki farkların bilinmesi önem taşımaktadır. Bu farklar Tablo 1’ de sınıflandırılmış bir biçimde sunulmuştur: </a:t>
            </a:r>
            <a:endParaRPr lang="tr-TR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491880" y="256490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pic>
        <p:nvPicPr>
          <p:cNvPr id="3075" name="Picture 3" descr="C:\Users\Thsk\Desktop\otizm\özgül öğrenme güçlüğü\dikkat eksikligi ve hiperaktivite bozukluğu dehb 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653136"/>
            <a:ext cx="316835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>
            <a:normAutofit fontScale="90000"/>
          </a:bodyPr>
          <a:lstStyle/>
          <a:p>
            <a:pPr lvl="0"/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/>
            </a:r>
            <a:b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</a:b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ğrencilerde Normal Hareketlilik ve Aşırı Hareketlilik Arasındaki Farklar</a:t>
            </a:r>
            <a:r>
              <a:rPr lang="tr-TR" sz="5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5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4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30363"/>
            <a:ext cx="6623248" cy="426720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endParaRPr lang="tr-TR" sz="28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lnSpc>
                <a:spcPct val="80000"/>
              </a:lnSpc>
            </a:pPr>
            <a:endParaRPr lang="en-US" sz="2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2051720" y="1916832"/>
          <a:ext cx="6840760" cy="4536504"/>
        </p:xfrm>
        <a:graphic>
          <a:graphicData uri="http://schemas.openxmlformats.org/drawingml/2006/table">
            <a:tbl>
              <a:tblPr/>
              <a:tblGrid>
                <a:gridCol w="3419293"/>
                <a:gridCol w="3421467"/>
              </a:tblGrid>
              <a:tr h="6467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Normal Hareketlilik </a:t>
                      </a:r>
                      <a:endParaRPr lang="tr-TR" sz="2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Aşırı Hareketlilik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3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Normal hareketlilik uyumlu, sürekli ve amaca yöneliktir.</a:t>
                      </a:r>
                      <a:endParaRPr lang="tr-TR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Aşırı hareketlilikte </a:t>
                      </a:r>
                      <a:r>
                        <a:rPr lang="tr-TR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davranış keyfi ve amaçsızdır.</a:t>
                      </a:r>
                      <a:endParaRPr lang="tr-TR" sz="16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3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Ortam sınırlayıcı ve dikkati yoğunlaştırmak gerekiyorsa öğrencinin </a:t>
                      </a:r>
                      <a:r>
                        <a:rPr lang="tr-TR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hareketi azalır. </a:t>
                      </a:r>
                      <a:endParaRPr lang="tr-TR" sz="16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Ortam sınırlayıcı ve dikkati yoğunlaştırmak gerekiyorsa öğrencinin </a:t>
                      </a:r>
                      <a:r>
                        <a:rPr lang="tr-TR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hareketliliği artar. </a:t>
                      </a:r>
                      <a:endParaRPr lang="tr-TR" sz="16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0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Normal öğrencilerde </a:t>
                      </a:r>
                      <a:r>
                        <a:rPr lang="tr-TR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stresli durumlarda hareketlilik artar.</a:t>
                      </a:r>
                      <a:endParaRPr lang="tr-TR" sz="16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Aşırı hareketli öğrenciler heyecan verici ortamlarda sakinleşirken, </a:t>
                      </a:r>
                      <a:r>
                        <a:rPr lang="tr-TR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normal durumlarda hareketlilik düzeyleri artar.</a:t>
                      </a:r>
                      <a:endParaRPr lang="tr-TR" sz="16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052736"/>
            <a:ext cx="7315200" cy="1080864"/>
          </a:xfrm>
        </p:spPr>
        <p:txBody>
          <a:bodyPr/>
          <a:lstStyle/>
          <a:p>
            <a:pPr algn="ctr"/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916832"/>
            <a:ext cx="7113984" cy="4712568"/>
          </a:xfrm>
        </p:spPr>
        <p:txBody>
          <a:bodyPr/>
          <a:lstStyle/>
          <a:p>
            <a:pPr lvl="0"/>
            <a:endParaRPr lang="tr-TR" sz="20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tr-TR" dirty="0" smtClean="0">
                <a:solidFill>
                  <a:schemeClr val="tx1">
                    <a:lumMod val="50000"/>
                  </a:schemeClr>
                </a:solidFill>
              </a:rPr>
              <a:t>		Tablo 1 incelendiğinde, normal hareketlilikte davranışın bir amaca yönelik olması,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aşırı hareketlilikte </a:t>
            </a:r>
            <a:r>
              <a:rPr lang="tr-TR" dirty="0" smtClean="0">
                <a:solidFill>
                  <a:schemeClr val="tx1">
                    <a:lumMod val="50000"/>
                  </a:schemeClr>
                </a:solidFill>
              </a:rPr>
              <a:t>ise davranışın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amaçsız</a:t>
            </a:r>
            <a:r>
              <a:rPr lang="tr-TR" dirty="0" smtClean="0">
                <a:solidFill>
                  <a:schemeClr val="tx1">
                    <a:lumMod val="50000"/>
                  </a:schemeClr>
                </a:solidFill>
              </a:rPr>
              <a:t> olmasının, </a:t>
            </a:r>
            <a:r>
              <a:rPr lang="tr-TR" i="1" dirty="0" smtClean="0">
                <a:solidFill>
                  <a:schemeClr val="tx1">
                    <a:lumMod val="50000"/>
                  </a:schemeClr>
                </a:solidFill>
              </a:rPr>
              <a:t>aşırı hareketlilik ile normal hareketlilik arasındaki en önemli farkı</a:t>
            </a:r>
            <a:r>
              <a:rPr lang="tr-TR" dirty="0" smtClean="0">
                <a:solidFill>
                  <a:schemeClr val="tx1">
                    <a:lumMod val="50000"/>
                  </a:schemeClr>
                </a:solidFill>
              </a:rPr>
              <a:t> oluşturduğu görülmektedir. </a:t>
            </a:r>
            <a:endParaRPr lang="tr-TR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315200" cy="360040"/>
          </a:xfrm>
        </p:spPr>
        <p:txBody>
          <a:bodyPr>
            <a:normAutofit fontScale="90000"/>
          </a:bodyPr>
          <a:lstStyle/>
          <a:p>
            <a:pPr algn="ctr"/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556792"/>
            <a:ext cx="7315200" cy="5072608"/>
          </a:xfrm>
        </p:spPr>
        <p:txBody>
          <a:bodyPr/>
          <a:lstStyle/>
          <a:p>
            <a:pPr algn="just"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</a:rPr>
              <a:t>DEHB’nin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 sağaltımında kullanılan yöntemlerden biri de çocuklara yönelik dikkat eğitimi programlarıdır. Bu programlar aracılığıyla çocuklar </a:t>
            </a:r>
            <a:r>
              <a:rPr lang="tr-TR" sz="2400" i="1" dirty="0" smtClean="0">
                <a:solidFill>
                  <a:schemeClr val="accent1">
                    <a:lumMod val="50000"/>
                  </a:schemeClr>
                </a:solidFill>
              </a:rPr>
              <a:t>kendi kendine yönerge verme </a:t>
            </a:r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</a:rPr>
              <a:t>ve </a:t>
            </a:r>
            <a:r>
              <a:rPr lang="tr-TR" sz="2400" i="1" dirty="0" smtClean="0">
                <a:solidFill>
                  <a:schemeClr val="accent1">
                    <a:lumMod val="50000"/>
                  </a:schemeClr>
                </a:solidFill>
              </a:rPr>
              <a:t>edimsel koşullanma </a:t>
            </a:r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</a:rPr>
              <a:t>teknikleri 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ile yönlendirilmelidirler. 	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Dikkat Eksikliği </a:t>
            </a:r>
            <a:r>
              <a:rPr lang="tr-TR" sz="3200" b="1" dirty="0" err="1" smtClean="0">
                <a:solidFill>
                  <a:schemeClr val="accent1">
                    <a:lumMod val="50000"/>
                  </a:schemeClr>
                </a:solidFill>
              </a:rPr>
              <a:t>Hiperaktivite</a:t>
            </a:r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 Bozukluğuna Eşlik Eden Diğer Problemler </a:t>
            </a:r>
            <a:endParaRPr lang="en-US" sz="3200" dirty="0" smtClean="0">
              <a:solidFill>
                <a:srgbClr val="4D4D4D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30363"/>
            <a:ext cx="6623248" cy="426720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endParaRPr lang="tr-TR" sz="28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lnSpc>
                <a:spcPct val="80000"/>
              </a:lnSpc>
            </a:pPr>
            <a:endParaRPr lang="en-US" sz="2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5" name="4 Grafik"/>
          <p:cNvGraphicFramePr/>
          <p:nvPr/>
        </p:nvGraphicFramePr>
        <p:xfrm>
          <a:off x="323528" y="548680"/>
          <a:ext cx="8568952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315200" cy="10808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tr-T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916832"/>
            <a:ext cx="7315200" cy="4712568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>
                <a:solidFill>
                  <a:schemeClr val="tx1">
                    <a:lumMod val="50000"/>
                  </a:schemeClr>
                </a:solidFill>
              </a:rPr>
              <a:t>		</a:t>
            </a:r>
            <a:endParaRPr lang="tr-T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611560" y="213285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solidFill>
                  <a:schemeClr val="tx1">
                    <a:lumMod val="50000"/>
                  </a:schemeClr>
                </a:solidFill>
              </a:rPr>
              <a:t>	DEHB olan çocukların </a:t>
            </a:r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akademik başarı ve sosyal uyum güçlükleri nedeniyle </a:t>
            </a:r>
            <a:r>
              <a:rPr lang="tr-TR" b="1" u="sng" dirty="0" smtClean="0">
                <a:solidFill>
                  <a:schemeClr val="tx1">
                    <a:lumMod val="50000"/>
                  </a:schemeClr>
                </a:solidFill>
              </a:rPr>
              <a:t>olumsuz bir kendilik algısı</a:t>
            </a:r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 geliştirdiklerini ve bunun da depresyon gelişimine zemin hazırladığını belirtilmiştir. </a:t>
            </a:r>
            <a:r>
              <a:rPr lang="tr-TR" dirty="0" smtClean="0">
                <a:solidFill>
                  <a:schemeClr val="tx1">
                    <a:lumMod val="50000"/>
                  </a:schemeClr>
                </a:solidFill>
              </a:rPr>
              <a:t>DEHB olan çocuk ve ergenlerde depresyon yıllar içinde gelişmektedir. </a:t>
            </a:r>
            <a:endParaRPr lang="tr-TR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eaLnBrk="1" hangingPunct="1"/>
            <a:endParaRPr lang="en-US" sz="4000" dirty="0" smtClean="0">
              <a:solidFill>
                <a:srgbClr val="4D4D4D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30363"/>
            <a:ext cx="6934200" cy="4267200"/>
          </a:xfrm>
        </p:spPr>
        <p:txBody>
          <a:bodyPr/>
          <a:lstStyle/>
          <a:p>
            <a:pPr algn="just"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Sonuç olarak DEHB olanlarda </a:t>
            </a:r>
            <a:r>
              <a:rPr lang="tr-TR" sz="2400" b="1" dirty="0" err="1" smtClean="0">
                <a:solidFill>
                  <a:schemeClr val="tx1">
                    <a:lumMod val="50000"/>
                  </a:schemeClr>
                </a:solidFill>
              </a:rPr>
              <a:t>depresif</a:t>
            </a:r>
            <a:r>
              <a:rPr lang="tr-TR" sz="2400" b="1" dirty="0" smtClean="0">
                <a:solidFill>
                  <a:schemeClr val="tx1">
                    <a:lumMod val="50000"/>
                  </a:schemeClr>
                </a:solidFill>
              </a:rPr>
              <a:t> bozukluk ve </a:t>
            </a:r>
            <a:r>
              <a:rPr lang="tr-TR" sz="2400" b="1" dirty="0" err="1" smtClean="0">
                <a:solidFill>
                  <a:schemeClr val="tx1">
                    <a:lumMod val="50000"/>
                  </a:schemeClr>
                </a:solidFill>
              </a:rPr>
              <a:t>anksiyete</a:t>
            </a:r>
            <a:r>
              <a:rPr lang="tr-TR" sz="2400" b="1" dirty="0" smtClean="0">
                <a:solidFill>
                  <a:schemeClr val="tx1">
                    <a:lumMod val="50000"/>
                  </a:schemeClr>
                </a:solidFill>
              </a:rPr>
              <a:t> bozuklukları normal popülasyona göre daha sık görülmektedir. 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Bu nedenle DEHB olgularının tanı ve tedavi sürecinde 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</a:rPr>
              <a:t>depresif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 bozukluk ve 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</a:rPr>
              <a:t>anksiyete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 bozuklukları açısından irdelenmesi doğru, etkili tedavi ve uzun dönem 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</a:rPr>
              <a:t>prognoz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 açısından büyük önem taşımaktadır (Karakaş ve ark, 2013).</a:t>
            </a:r>
          </a:p>
          <a:p>
            <a:pPr algn="just" eaLnBrk="1" hangingPunct="1"/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315200" cy="10808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tr-T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548680"/>
            <a:ext cx="7632848" cy="54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tr-TR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tr-TR" dirty="0" err="1" smtClean="0">
                <a:solidFill>
                  <a:schemeClr val="tx1">
                    <a:lumMod val="50000"/>
                  </a:schemeClr>
                </a:solidFill>
              </a:rPr>
              <a:t>DEHB’li</a:t>
            </a:r>
            <a:r>
              <a:rPr lang="tr-TR" dirty="0" smtClean="0">
                <a:solidFill>
                  <a:schemeClr val="tx1">
                    <a:lumMod val="50000"/>
                  </a:schemeClr>
                </a:solidFill>
              </a:rPr>
              <a:t> öğrencinin;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tr-TR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2800" i="1" dirty="0" smtClean="0">
                <a:solidFill>
                  <a:schemeClr val="tx1">
                    <a:lumMod val="50000"/>
                  </a:schemeClr>
                </a:solidFill>
              </a:rPr>
              <a:t>yeni, ilgi çekici 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bir ortamda bulunması, </a:t>
            </a:r>
          </a:p>
          <a:p>
            <a:pPr marL="0" indent="342900" algn="just">
              <a:spcBef>
                <a:spcPts val="0"/>
              </a:spcBef>
              <a:buFont typeface="Arial" pitchFamily="34" charset="0"/>
              <a:buChar char="•"/>
            </a:pPr>
            <a:endParaRPr lang="tr-TR" sz="28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342900" algn="just">
              <a:spcBef>
                <a:spcPts val="0"/>
              </a:spcBef>
            </a:pP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davranışlarının </a:t>
            </a:r>
            <a:r>
              <a:rPr lang="tr-TR" sz="2800" i="1" dirty="0" smtClean="0">
                <a:solidFill>
                  <a:schemeClr val="accent1">
                    <a:lumMod val="50000"/>
                  </a:schemeClr>
                </a:solidFill>
              </a:rPr>
              <a:t>ödüllendirilmesi </a:t>
            </a:r>
          </a:p>
          <a:p>
            <a:pPr marL="0" indent="342900" algn="just">
              <a:spcBef>
                <a:spcPts val="0"/>
              </a:spcBef>
            </a:pPr>
            <a:endParaRPr lang="tr-TR" sz="2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342900" algn="just">
              <a:spcBef>
                <a:spcPts val="0"/>
              </a:spcBef>
            </a:pP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ya da yoğun dikkat gerektirmesine karşın </a:t>
            </a:r>
            <a:r>
              <a:rPr lang="tr-TR" sz="2800" i="1" dirty="0" smtClean="0">
                <a:solidFill>
                  <a:schemeClr val="tx1">
                    <a:lumMod val="50000"/>
                  </a:schemeClr>
                </a:solidFill>
              </a:rPr>
              <a:t>sevdiği bir etkinlikle uğraşması 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durumunda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tr-TR" sz="2800" b="1" dirty="0" smtClean="0">
                <a:solidFill>
                  <a:schemeClr val="tx1">
                    <a:lumMod val="50000"/>
                  </a:schemeClr>
                </a:solidFill>
              </a:rPr>
              <a:t>davranış problemlerinin azaldığı gözlenmiştir 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tr-TR" sz="2800" dirty="0" err="1" smtClean="0">
                <a:solidFill>
                  <a:schemeClr val="tx1">
                    <a:lumMod val="50000"/>
                  </a:schemeClr>
                </a:solidFill>
              </a:rPr>
              <a:t>Krowatschek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, 2002; </a:t>
            </a:r>
            <a:r>
              <a:rPr lang="tr-TR" sz="2800" dirty="0" err="1" smtClean="0">
                <a:solidFill>
                  <a:schemeClr val="tx1">
                    <a:lumMod val="50000"/>
                  </a:schemeClr>
                </a:solidFill>
              </a:rPr>
              <a:t>Lauth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 ve </a:t>
            </a:r>
            <a:r>
              <a:rPr lang="tr-TR" sz="2800" dirty="0" err="1" smtClean="0">
                <a:solidFill>
                  <a:schemeClr val="tx1">
                    <a:lumMod val="50000"/>
                  </a:schemeClr>
                </a:solidFill>
              </a:rPr>
              <a:t>Schlottke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, 2002; </a:t>
            </a:r>
            <a:r>
              <a:rPr lang="tr-TR" sz="2800" dirty="0" err="1" smtClean="0">
                <a:solidFill>
                  <a:schemeClr val="tx1">
                    <a:lumMod val="50000"/>
                  </a:schemeClr>
                </a:solidFill>
              </a:rPr>
              <a:t>Lauth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tr-TR" sz="2800" dirty="0" err="1" smtClean="0">
                <a:solidFill>
                  <a:schemeClr val="tx1">
                    <a:lumMod val="50000"/>
                  </a:schemeClr>
                </a:solidFill>
              </a:rPr>
              <a:t>vd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., 2007).</a:t>
            </a:r>
          </a:p>
          <a:p>
            <a:pPr algn="just">
              <a:buNone/>
            </a:pPr>
            <a:endParaRPr lang="tr-TR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620688"/>
            <a:ext cx="7315200" cy="6008712"/>
          </a:xfrm>
        </p:spPr>
        <p:txBody>
          <a:bodyPr/>
          <a:lstStyle/>
          <a:p>
            <a:pPr algn="just"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Yapılan araştırmalar, </a:t>
            </a:r>
            <a:r>
              <a:rPr lang="tr-TR" sz="2400" b="1" dirty="0" smtClean="0">
                <a:solidFill>
                  <a:schemeClr val="tx1">
                    <a:lumMod val="50000"/>
                  </a:schemeClr>
                </a:solidFill>
              </a:rPr>
              <a:t>beynin kontrol merkezinden sorumlu bölümün DEHB’li kişilerde uyku sırasındaki beyin işlevleri ile aynı seviyede, düşük fizyolojik aktivite ürettiği yönünde veriler ortaya koymuştur. </a:t>
            </a:r>
            <a:r>
              <a:rPr lang="tr-TR" sz="2400" u="sng" dirty="0" smtClean="0">
                <a:solidFill>
                  <a:schemeClr val="tx1">
                    <a:lumMod val="50000"/>
                  </a:schemeClr>
                </a:solidFill>
              </a:rPr>
              <a:t>İşte bu yüzden DEHB’li kişiler, akademik zorunluluklar, ev ve aile içi sorumluluklar, okul sonrası aktiviteler, vb. konularla baş etme konusunda zorlanırlar. </a:t>
            </a:r>
          </a:p>
          <a:p>
            <a:pPr algn="just">
              <a:buNone/>
            </a:pPr>
            <a:endParaRPr lang="tr-TR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Hatta </a:t>
            </a:r>
            <a:r>
              <a:rPr lang="tr-TR" sz="2400" dirty="0" smtClean="0">
                <a:solidFill>
                  <a:srgbClr val="FF0000"/>
                </a:solidFill>
              </a:rPr>
              <a:t>duş alma, kahvaltıyı hatırlama, temiz kıyafetlerini bulma gibi günlük yaşamın basit gerekliliklerini yerine getirmek bile DEHB’li kişiler için zor olabilir.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924744"/>
            <a:ext cx="7315200" cy="12801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Dikkat Eksikliği </a:t>
            </a:r>
            <a:r>
              <a:rPr lang="tr-TR" sz="4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Hiperaktivite</a:t>
            </a:r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Bozukluğu (DEHB)</a:t>
            </a:r>
            <a:r>
              <a:rPr lang="tr-TR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ru-RU" sz="4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2276872"/>
            <a:ext cx="7315200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	Dikkat Eksikliği </a:t>
            </a:r>
            <a:r>
              <a:rPr lang="tr-TR" sz="2800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Hiperaktivite</a:t>
            </a:r>
            <a:r>
              <a:rPr lang="tr-TR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Bozukluğu </a:t>
            </a:r>
            <a:r>
              <a:rPr lang="tr-TR" sz="2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dikkat eksikliği, </a:t>
            </a:r>
            <a:r>
              <a:rPr lang="tr-TR" sz="28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hiperaktivite</a:t>
            </a:r>
            <a:r>
              <a:rPr lang="tr-TR" sz="2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ve dürtüsellik </a:t>
            </a:r>
            <a:r>
              <a:rPr lang="tr-TR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bileşenlerinden oluşan, sıklıkla çocukluk çağı bozukluğu olarak bilinmesine rağmen ergenlik ve yetişkinlik dönemlerinde de devam edebilen, gelişimsel boyutu olan </a:t>
            </a:r>
            <a:r>
              <a:rPr lang="tr-TR" sz="2800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nöropsikiyatrik</a:t>
            </a:r>
            <a:r>
              <a:rPr lang="tr-TR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bir bozukluktur (</a:t>
            </a:r>
            <a:r>
              <a:rPr lang="tr-TR" sz="2800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Barkley</a:t>
            </a:r>
            <a:r>
              <a:rPr lang="tr-TR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1996; </a:t>
            </a:r>
            <a:r>
              <a:rPr lang="tr-TR" sz="2800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Biederman</a:t>
            </a:r>
            <a:r>
              <a:rPr lang="tr-TR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1998; </a:t>
            </a:r>
            <a:r>
              <a:rPr lang="tr-TR" sz="2800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Seidman</a:t>
            </a:r>
            <a:r>
              <a:rPr lang="tr-TR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2006; </a:t>
            </a:r>
            <a:r>
              <a:rPr lang="tr-TR" sz="2800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Tannock</a:t>
            </a:r>
            <a:r>
              <a:rPr lang="tr-TR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1998). 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980728"/>
            <a:ext cx="7315200" cy="715962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4784576"/>
          </a:xfrm>
        </p:spPr>
        <p:txBody>
          <a:bodyPr/>
          <a:lstStyle/>
          <a:p>
            <a:pPr algn="just">
              <a:buNone/>
            </a:pP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		Çocukların bu davranışları genellikle, ebeveynlerin ve öğretmenlerin </a:t>
            </a:r>
            <a:r>
              <a:rPr lang="tr-TR" sz="2800" dirty="0" smtClean="0">
                <a:solidFill>
                  <a:srgbClr val="FF0000"/>
                </a:solidFill>
              </a:rPr>
              <a:t>“</a:t>
            </a:r>
            <a:r>
              <a:rPr lang="tr-TR" sz="2800" i="1" dirty="0" smtClean="0">
                <a:solidFill>
                  <a:srgbClr val="FF0000"/>
                </a:solidFill>
              </a:rPr>
              <a:t>Bu çocuk ne isterse onu yapıyor</a:t>
            </a:r>
            <a:r>
              <a:rPr lang="tr-TR" sz="2800" dirty="0" smtClean="0">
                <a:solidFill>
                  <a:srgbClr val="FF0000"/>
                </a:solidFill>
              </a:rPr>
              <a:t>”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 gibi bir yorum yapmalarına neden olur (</a:t>
            </a:r>
            <a:r>
              <a:rPr lang="tr-TR" sz="2800" dirty="0" err="1" smtClean="0">
                <a:solidFill>
                  <a:schemeClr val="tx1">
                    <a:lumMod val="50000"/>
                  </a:schemeClr>
                </a:solidFill>
              </a:rPr>
              <a:t>Lauth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tr-TR" sz="2800" dirty="0" err="1" smtClean="0">
                <a:solidFill>
                  <a:schemeClr val="tx1">
                    <a:lumMod val="50000"/>
                  </a:schemeClr>
                </a:solidFill>
              </a:rPr>
              <a:t>vd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., 2007). </a:t>
            </a:r>
          </a:p>
          <a:p>
            <a:pPr algn="just">
              <a:buNone/>
            </a:pP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</a:p>
          <a:p>
            <a:pPr algn="just">
              <a:buNone/>
            </a:pP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		Oysa </a:t>
            </a:r>
            <a:r>
              <a:rPr lang="tr-TR" sz="2800" dirty="0" err="1" smtClean="0">
                <a:solidFill>
                  <a:srgbClr val="FF0000"/>
                </a:solidFill>
              </a:rPr>
              <a:t>DEHB’de</a:t>
            </a:r>
            <a:r>
              <a:rPr lang="tr-TR" sz="2800" dirty="0" smtClean="0">
                <a:solidFill>
                  <a:srgbClr val="FF0000"/>
                </a:solidFill>
              </a:rPr>
              <a:t> temel sorun, kişinin belirli bir işle ilgilenirken o sırada, içinden gelen başka bir şey yapma isteğine engel olamamasıdır 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</a:rPr>
              <a:t>(Sürücü, 2003).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692696"/>
            <a:ext cx="7315200" cy="5936704"/>
          </a:xfrm>
        </p:spPr>
        <p:txBody>
          <a:bodyPr/>
          <a:lstStyle/>
          <a:p>
            <a:pPr algn="just"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DEHB tedavisinin temelini </a:t>
            </a:r>
            <a:r>
              <a:rPr lang="tr-TR" sz="2400" dirty="0" smtClean="0">
                <a:solidFill>
                  <a:srgbClr val="FF0000"/>
                </a:solidFill>
              </a:rPr>
              <a:t>ilaç tedavisi 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oluşturmaktadır. İlk tercih olarak 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</a:rPr>
              <a:t>psikostimülan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 ilaçlar (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</a:rPr>
              <a:t>metilfenidat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) kullanılmaktadır. 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</a:rPr>
              <a:t>Metilfenidat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 tedavisinden yarar görmeyen hastalarda 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</a:rPr>
              <a:t>atomoksetin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 tercih edilmektedir. 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</a:t>
            </a:r>
          </a:p>
          <a:p>
            <a:pPr algn="just"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Aile ve öğretmenin DEHB hakkında </a:t>
            </a:r>
            <a:r>
              <a:rPr lang="tr-TR" sz="2400" dirty="0" err="1" smtClean="0">
                <a:solidFill>
                  <a:srgbClr val="FF0000"/>
                </a:solidFill>
              </a:rPr>
              <a:t>psikoeğitim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 tedavi uyumu açısından önemlidir.</a:t>
            </a:r>
          </a:p>
          <a:p>
            <a:pPr algn="just">
              <a:buNone/>
            </a:pPr>
            <a:endParaRPr lang="tr-TR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		 Bunun yanında </a:t>
            </a:r>
            <a:r>
              <a:rPr lang="tr-TR" sz="2400" u="sng" dirty="0" smtClean="0">
                <a:solidFill>
                  <a:schemeClr val="tx1">
                    <a:lumMod val="50000"/>
                  </a:schemeClr>
                </a:solidFill>
              </a:rPr>
              <a:t>okul başarısı, sosyal beceriler gibi konularda çocuğun </a:t>
            </a:r>
            <a:r>
              <a:rPr lang="tr-TR" sz="2400" u="sng" dirty="0" err="1" smtClean="0">
                <a:solidFill>
                  <a:schemeClr val="tx1">
                    <a:lumMod val="50000"/>
                  </a:schemeClr>
                </a:solidFill>
              </a:rPr>
              <a:t>psikososyal</a:t>
            </a:r>
            <a:r>
              <a:rPr lang="tr-TR" sz="2400" u="sng" dirty="0" smtClean="0">
                <a:solidFill>
                  <a:schemeClr val="tx1">
                    <a:lumMod val="50000"/>
                  </a:schemeClr>
                </a:solidFill>
              </a:rPr>
              <a:t> ortamını düzenleyen </a:t>
            </a:r>
            <a:r>
              <a:rPr lang="tr-TR" sz="2400" u="sng" dirty="0" smtClean="0">
                <a:solidFill>
                  <a:srgbClr val="FF0000"/>
                </a:solidFill>
              </a:rPr>
              <a:t>davranışçı tedaviler</a:t>
            </a:r>
            <a:r>
              <a:rPr lang="tr-TR" sz="2400" u="sng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>de yararlı olmaktadır.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KAYNAKLAR</a:t>
            </a:r>
            <a:r>
              <a:rPr lang="tr-TR" sz="4000" dirty="0" smtClean="0"/>
              <a:t/>
            </a:r>
            <a:br>
              <a:rPr lang="tr-TR" sz="4000" dirty="0" smtClean="0"/>
            </a:br>
            <a:endParaRPr lang="en-US" sz="4000" dirty="0" smtClean="0">
              <a:solidFill>
                <a:srgbClr val="4D4D4D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124744"/>
            <a:ext cx="7151712" cy="4772819"/>
          </a:xfrm>
        </p:spPr>
        <p:txBody>
          <a:bodyPr>
            <a:normAutofit fontScale="92500"/>
          </a:bodyPr>
          <a:lstStyle/>
          <a:p>
            <a:pPr marL="514350" indent="-457200">
              <a:buFont typeface="+mj-lt"/>
              <a:buAutoNum type="arabicPeriod"/>
            </a:pP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Ayaz, A. B., Ayaz, M., </a:t>
            </a:r>
            <a:r>
              <a:rPr lang="tr-TR" sz="2200" dirty="0" err="1" smtClean="0">
                <a:solidFill>
                  <a:schemeClr val="tx1">
                    <a:lumMod val="50000"/>
                  </a:schemeClr>
                </a:solidFill>
              </a:rPr>
              <a:t>Yazgan</a:t>
            </a: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, Y. Dikkat Eksikliği </a:t>
            </a:r>
            <a:r>
              <a:rPr lang="tr-TR" sz="2200" dirty="0" err="1" smtClean="0">
                <a:solidFill>
                  <a:schemeClr val="tx1">
                    <a:lumMod val="50000"/>
                  </a:schemeClr>
                </a:solidFill>
              </a:rPr>
              <a:t>Hiperaktivite</a:t>
            </a: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 Bozukluğunda Sosyal Cevaplılıkta Görülen Değişiklikler. Türk Psikiyatri Dergisi 2013;24(2):101-10</a:t>
            </a:r>
          </a:p>
          <a:p>
            <a:pPr marL="514350" indent="-457200">
              <a:buFont typeface="+mj-lt"/>
              <a:buAutoNum type="arabicPeriod"/>
            </a:pP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Durukan, İ., Sarı, E., Karaman, D. 2. Özgül Öğrenme Bozukluğu.</a:t>
            </a:r>
          </a:p>
          <a:p>
            <a:pPr marL="514350" indent="-457200">
              <a:buFont typeface="+mj-lt"/>
              <a:buAutoNum type="arabicPeriod"/>
            </a:pPr>
            <a:r>
              <a:rPr lang="tr-TR" sz="2200" dirty="0" err="1" smtClean="0">
                <a:solidFill>
                  <a:schemeClr val="tx1">
                    <a:lumMod val="50000"/>
                  </a:schemeClr>
                </a:solidFill>
              </a:rPr>
              <a:t>Doğaroğlu</a:t>
            </a: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, T. K. (2013). Türkiye’de Dikkat Eksikliği Ve </a:t>
            </a:r>
            <a:r>
              <a:rPr lang="tr-TR" sz="2200" dirty="0" err="1" smtClean="0">
                <a:solidFill>
                  <a:schemeClr val="tx1">
                    <a:lumMod val="50000"/>
                  </a:schemeClr>
                </a:solidFill>
              </a:rPr>
              <a:t>Hiperaktivite</a:t>
            </a: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 Bozukluğu İle İlgili Çalışmaların Yürütüldüğü Lisansüstü Tezlerin İncelenmesi.</a:t>
            </a:r>
            <a:r>
              <a:rPr lang="tr-TR" sz="2200" i="1" dirty="0" err="1" smtClean="0">
                <a:solidFill>
                  <a:schemeClr val="tx1">
                    <a:lumMod val="50000"/>
                  </a:schemeClr>
                </a:solidFill>
              </a:rPr>
              <a:t>Journal</a:t>
            </a:r>
            <a:r>
              <a:rPr lang="tr-TR" sz="2200" i="1" dirty="0" smtClean="0">
                <a:solidFill>
                  <a:schemeClr val="tx1">
                    <a:lumMod val="50000"/>
                  </a:schemeClr>
                </a:solidFill>
              </a:rPr>
              <a:t> Of </a:t>
            </a:r>
            <a:r>
              <a:rPr lang="tr-TR" sz="2200" i="1" dirty="0" err="1" smtClean="0">
                <a:solidFill>
                  <a:schemeClr val="tx1">
                    <a:lumMod val="50000"/>
                  </a:schemeClr>
                </a:solidFill>
              </a:rPr>
              <a:t>Computer</a:t>
            </a:r>
            <a:r>
              <a:rPr lang="tr-TR" sz="2200" i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tr-TR" sz="2200" i="1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tr-TR" sz="2200" i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tr-TR" sz="2200" i="1" dirty="0" err="1" smtClean="0">
                <a:solidFill>
                  <a:schemeClr val="tx1">
                    <a:lumMod val="50000"/>
                  </a:schemeClr>
                </a:solidFill>
              </a:rPr>
              <a:t>Education</a:t>
            </a:r>
            <a:r>
              <a:rPr lang="tr-TR" sz="2200" i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tr-TR" sz="2200" i="1" dirty="0" err="1" smtClean="0">
                <a:solidFill>
                  <a:schemeClr val="tx1">
                    <a:lumMod val="50000"/>
                  </a:schemeClr>
                </a:solidFill>
              </a:rPr>
              <a:t>Research</a:t>
            </a:r>
            <a:r>
              <a:rPr lang="tr-TR" sz="2200" i="1" dirty="0" smtClean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tr-TR" sz="2200" i="1" dirty="0" err="1" smtClean="0">
                <a:solidFill>
                  <a:schemeClr val="tx1">
                    <a:lumMod val="50000"/>
                  </a:schemeClr>
                </a:solidFill>
              </a:rPr>
              <a:t>Issn</a:t>
            </a:r>
            <a:r>
              <a:rPr lang="tr-TR" sz="2200" i="1" dirty="0" smtClean="0">
                <a:solidFill>
                  <a:schemeClr val="tx1">
                    <a:lumMod val="50000"/>
                  </a:schemeClr>
                </a:solidFill>
              </a:rPr>
              <a:t>: 2148-2896)</a:t>
            </a: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, </a:t>
            </a:r>
            <a:r>
              <a:rPr lang="tr-TR" sz="2200" i="1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(2), 90-112.</a:t>
            </a:r>
          </a:p>
          <a:p>
            <a:pPr marL="514350" indent="-457200">
              <a:buFont typeface="+mj-lt"/>
              <a:buAutoNum type="arabicPeriod"/>
            </a:pP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Ercan ES, (2013) </a:t>
            </a:r>
            <a:r>
              <a:rPr lang="tr-TR" sz="2200" i="1" dirty="0" smtClean="0">
                <a:solidFill>
                  <a:schemeClr val="tx1">
                    <a:lumMod val="50000"/>
                  </a:schemeClr>
                </a:solidFill>
              </a:rPr>
              <a:t>Dikkat Eksikliği </a:t>
            </a:r>
            <a:r>
              <a:rPr lang="tr-TR" sz="2200" i="1" dirty="0" err="1" smtClean="0">
                <a:solidFill>
                  <a:schemeClr val="tx1">
                    <a:lumMod val="50000"/>
                  </a:schemeClr>
                </a:solidFill>
              </a:rPr>
              <a:t>Hiperaktivite</a:t>
            </a:r>
            <a:r>
              <a:rPr lang="tr-TR" sz="2200" i="1" dirty="0" smtClean="0">
                <a:solidFill>
                  <a:schemeClr val="tx1">
                    <a:lumMod val="50000"/>
                  </a:schemeClr>
                </a:solidFill>
              </a:rPr>
              <a:t> Bozukluğu Epidemiyolojisi.</a:t>
            </a: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 Dikkat eksikliği ve </a:t>
            </a:r>
            <a:r>
              <a:rPr lang="tr-TR" sz="2200" dirty="0" err="1" smtClean="0">
                <a:solidFill>
                  <a:schemeClr val="tx1">
                    <a:lumMod val="50000"/>
                  </a:schemeClr>
                </a:solidFill>
              </a:rPr>
              <a:t>Hiperaktivite</a:t>
            </a:r>
            <a:r>
              <a:rPr lang="tr-TR" sz="2200" dirty="0" smtClean="0">
                <a:solidFill>
                  <a:schemeClr val="tx1">
                    <a:lumMod val="50000"/>
                  </a:schemeClr>
                </a:solidFill>
              </a:rPr>
              <a:t> bozukluğu Uzman Görüşü Raporu-Türkiye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KAYNAKLAR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en-US" sz="3200" dirty="0" smtClean="0">
              <a:solidFill>
                <a:srgbClr val="4D4D4D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24744"/>
            <a:ext cx="6934200" cy="4772819"/>
          </a:xfrm>
        </p:spPr>
        <p:txBody>
          <a:bodyPr/>
          <a:lstStyle/>
          <a:p>
            <a:pPr marL="400050">
              <a:buFont typeface="+mj-lt"/>
              <a:buAutoNum type="arabicPeriod" startAt="5"/>
            </a:pP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Karakaş, S., Erdoğan Bakar, E., &amp; Işık Taner, Y. (2013). Dikkat eksikliği </a:t>
            </a:r>
            <a:r>
              <a:rPr lang="tr-TR" sz="1800" dirty="0" err="1" smtClean="0">
                <a:solidFill>
                  <a:schemeClr val="tx1">
                    <a:lumMod val="50000"/>
                  </a:schemeClr>
                </a:solidFill>
              </a:rPr>
              <a:t>hiperaktivite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 bozukluğu olgularındaki zeka puanında dikkatin rolü. </a:t>
            </a:r>
            <a:r>
              <a:rPr lang="tr-TR" sz="1800" i="1" dirty="0" smtClean="0">
                <a:solidFill>
                  <a:schemeClr val="tx1">
                    <a:lumMod val="50000"/>
                  </a:schemeClr>
                </a:solidFill>
              </a:rPr>
              <a:t>Türk Psikoloji Dergisi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, </a:t>
            </a:r>
            <a:r>
              <a:rPr lang="tr-TR" sz="1800" i="1" dirty="0" smtClean="0">
                <a:solidFill>
                  <a:schemeClr val="tx1">
                    <a:lumMod val="50000"/>
                  </a:schemeClr>
                </a:solidFill>
              </a:rPr>
              <a:t>28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, 62-82.</a:t>
            </a:r>
          </a:p>
          <a:p>
            <a:pPr marL="400050">
              <a:buFont typeface="+mj-lt"/>
              <a:buAutoNum type="arabicPeriod" startAt="5"/>
            </a:pP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Kaynak </a:t>
            </a:r>
            <a:r>
              <a:rPr lang="tr-TR" sz="1800" u="sng" dirty="0" smtClean="0">
                <a:solidFill>
                  <a:schemeClr val="tx1">
                    <a:lumMod val="50000"/>
                  </a:schemeClr>
                </a:solidFill>
                <a:hlinkClick r:id="rId3"/>
              </a:rPr>
              <a:t>http://dehbfarkindayim.com/dehbli-hayat/dehb-tani-kriterleri/</a:t>
            </a:r>
            <a:endParaRPr lang="tr-TR" sz="18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00050">
              <a:buFont typeface="+mj-lt"/>
              <a:buAutoNum type="arabicPeriod" startAt="5"/>
            </a:pP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Karaman, D., Türker, T., Kara, K., Durukan, İ., &amp; Fidancı, M. K. (2013). Dikkat eksikliği </a:t>
            </a:r>
            <a:r>
              <a:rPr lang="tr-TR" sz="1800" dirty="0" err="1" smtClean="0">
                <a:solidFill>
                  <a:schemeClr val="tx1">
                    <a:lumMod val="50000"/>
                  </a:schemeClr>
                </a:solidFill>
              </a:rPr>
              <a:t>hiperaktivite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 bozukluğu olan çocuk ve ergenlerde depresyon ve </a:t>
            </a:r>
            <a:r>
              <a:rPr lang="tr-TR" sz="1800" dirty="0" err="1" smtClean="0">
                <a:solidFill>
                  <a:schemeClr val="tx1">
                    <a:lumMod val="50000"/>
                  </a:schemeClr>
                </a:solidFill>
              </a:rPr>
              <a:t>anksiyete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 düzeyleri. </a:t>
            </a:r>
            <a:r>
              <a:rPr lang="tr-TR" sz="1800" i="1" dirty="0" err="1" smtClean="0">
                <a:solidFill>
                  <a:schemeClr val="tx1">
                    <a:lumMod val="50000"/>
                  </a:schemeClr>
                </a:solidFill>
              </a:rPr>
              <a:t>Gulhane</a:t>
            </a:r>
            <a:r>
              <a:rPr lang="tr-TR" sz="1800" i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tr-TR" sz="1800" i="1" dirty="0" err="1" smtClean="0">
                <a:solidFill>
                  <a:schemeClr val="tx1">
                    <a:lumMod val="50000"/>
                  </a:schemeClr>
                </a:solidFill>
              </a:rPr>
              <a:t>Med</a:t>
            </a:r>
            <a:r>
              <a:rPr lang="tr-TR" sz="1800" i="1" dirty="0" smtClean="0">
                <a:solidFill>
                  <a:schemeClr val="tx1">
                    <a:lumMod val="50000"/>
                  </a:schemeClr>
                </a:solidFill>
              </a:rPr>
              <a:t> J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, </a:t>
            </a:r>
            <a:r>
              <a:rPr lang="tr-TR" sz="1800" i="1" dirty="0" smtClean="0">
                <a:solidFill>
                  <a:schemeClr val="tx1">
                    <a:lumMod val="50000"/>
                  </a:schemeClr>
                </a:solidFill>
              </a:rPr>
              <a:t>55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, 36-41.</a:t>
            </a:r>
          </a:p>
          <a:p>
            <a:pPr marL="400050">
              <a:buFont typeface="+mj-lt"/>
              <a:buAutoNum type="arabicPeriod" startAt="5"/>
            </a:pPr>
            <a:r>
              <a:rPr lang="tr-TR" sz="1800" dirty="0" err="1" smtClean="0">
                <a:solidFill>
                  <a:schemeClr val="tx1">
                    <a:lumMod val="50000"/>
                  </a:schemeClr>
                </a:solidFill>
              </a:rPr>
              <a:t>Üneri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 Ş: Ö, Turgut S. Öner P, Dikkat Eksikliği </a:t>
            </a:r>
            <a:r>
              <a:rPr lang="tr-TR" sz="1800" dirty="0" err="1" smtClean="0">
                <a:solidFill>
                  <a:schemeClr val="tx1">
                    <a:lumMod val="50000"/>
                  </a:schemeClr>
                </a:solidFill>
              </a:rPr>
              <a:t>Hiperaktivite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 Bozukluğu Olan 8-12 Yaş Grubu Çocuklarda Yaşam Kalitesi Değerlendirmesi. Çocuk ve Gençlik Ruh Sağlığı Dergisi : 17 (1) 2010</a:t>
            </a:r>
          </a:p>
          <a:p>
            <a:pPr marL="400050">
              <a:buFont typeface="+mj-lt"/>
              <a:buAutoNum type="arabicPeriod" startAt="5"/>
            </a:pP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Özmen, S. K. (2010). Okulda Dikkat Eksikliği Ve </a:t>
            </a:r>
            <a:r>
              <a:rPr lang="tr-TR" sz="1800" dirty="0" err="1" smtClean="0">
                <a:solidFill>
                  <a:schemeClr val="tx1">
                    <a:lumMod val="50000"/>
                  </a:schemeClr>
                </a:solidFill>
              </a:rPr>
              <a:t>Hiperaktivite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 Bozukluğu (</a:t>
            </a:r>
            <a:r>
              <a:rPr lang="tr-TR" sz="1800" dirty="0" err="1" smtClean="0">
                <a:solidFill>
                  <a:schemeClr val="tx1">
                    <a:lumMod val="50000"/>
                  </a:schemeClr>
                </a:solidFill>
              </a:rPr>
              <a:t>Dehb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). </a:t>
            </a:r>
            <a:r>
              <a:rPr lang="tr-TR" sz="1800" i="1" dirty="0" smtClean="0">
                <a:solidFill>
                  <a:schemeClr val="tx1">
                    <a:lumMod val="50000"/>
                  </a:schemeClr>
                </a:solidFill>
              </a:rPr>
              <a:t>Mersin Üniversitesi Eğitim Fakültesi Dergisi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, </a:t>
            </a:r>
            <a:r>
              <a:rPr lang="tr-TR" sz="1800" i="1" dirty="0" smtClean="0">
                <a:solidFill>
                  <a:schemeClr val="tx1">
                    <a:lumMod val="50000"/>
                  </a:schemeClr>
                </a:solidFill>
              </a:rPr>
              <a:t>6</a:t>
            </a: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</a:rPr>
              <a:t>(2).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eaLnBrk="1" hangingPunct="1"/>
            <a:endParaRPr lang="en-US" sz="4000" dirty="0" smtClean="0">
              <a:solidFill>
                <a:srgbClr val="4D4D4D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1630363"/>
            <a:ext cx="6696744" cy="4267200"/>
          </a:xfrm>
        </p:spPr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Dikkat Eksikliği </a:t>
            </a:r>
            <a:r>
              <a:rPr lang="tr-TR" sz="240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Hiperaktivite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Bozukluğu olan çocukların davranışlarındaki </a:t>
            </a:r>
            <a:r>
              <a:rPr lang="tr-TR" sz="24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aşırı hızlılık, zihinsel işlevlerde de kendini göstermektedir: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tr-TR" sz="2400" b="1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342900" algn="just">
              <a:spcBef>
                <a:spcPts val="0"/>
              </a:spcBef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Düşüncelerin birbiri ardına girişi, </a:t>
            </a:r>
          </a:p>
          <a:p>
            <a:pPr marL="0" indent="342900" algn="just">
              <a:spcBef>
                <a:spcPts val="0"/>
              </a:spcBef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düşüncenin akışının bozulması, </a:t>
            </a:r>
          </a:p>
          <a:p>
            <a:pPr marL="0" indent="342900" algn="just">
              <a:spcBef>
                <a:spcPts val="0"/>
              </a:spcBef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konudan konuya atlama, </a:t>
            </a:r>
          </a:p>
          <a:p>
            <a:pPr marL="0" indent="342900" algn="just">
              <a:spcBef>
                <a:spcPts val="0"/>
              </a:spcBef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hızlı konuşmanın amacından sapması gibi özellikler saptandığı belirtilmektedir (Soykan, 2005).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1196752"/>
            <a:ext cx="6623248" cy="4267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tr-TR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DEHB olan çocuklar;</a:t>
            </a:r>
          </a:p>
          <a:p>
            <a:pPr algn="just">
              <a:buNone/>
            </a:pPr>
            <a:endParaRPr lang="tr-TR" sz="28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her türlü uyaranın peşinden koşabilme,</a:t>
            </a:r>
          </a:p>
          <a:p>
            <a:pPr algn="just">
              <a:buFont typeface="Wingdings" pitchFamily="2" charset="2"/>
              <a:buChar char="§"/>
            </a:pPr>
            <a:endParaRPr lang="tr-TR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uzun süre dersleri izleyememe, </a:t>
            </a:r>
          </a:p>
          <a:p>
            <a:pPr algn="just">
              <a:buFont typeface="Wingdings" pitchFamily="2" charset="2"/>
              <a:buChar char="§"/>
            </a:pPr>
            <a:endParaRPr lang="tr-TR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çok konuşup az dinleme, </a:t>
            </a:r>
          </a:p>
          <a:p>
            <a:pPr algn="just">
              <a:buFont typeface="Wingdings" pitchFamily="2" charset="2"/>
              <a:buChar char="§"/>
            </a:pPr>
            <a:endParaRPr lang="tr-TR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unutkanlık belirleyici özellikler arasında sayılmaktadır (Soykan, 1991).</a:t>
            </a:r>
          </a:p>
          <a:p>
            <a:pPr algn="just" eaLnBrk="1" hangingPunct="1"/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eaLnBrk="1" hangingPunct="1"/>
            <a:endParaRPr lang="en-US" sz="4000" dirty="0" smtClean="0">
              <a:solidFill>
                <a:srgbClr val="4D4D4D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630363"/>
            <a:ext cx="6407224" cy="4267200"/>
          </a:xfrm>
        </p:spPr>
        <p:txBody>
          <a:bodyPr/>
          <a:lstStyle/>
          <a:p>
            <a:pPr algn="just">
              <a:buNone/>
            </a:pPr>
            <a:r>
              <a:rPr lang="tr-TR" sz="1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		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Dikkatsizlik, aşırı hareketlilik ve dürtüsellik gibi değişik klinik özellikleri olan hastalığın tanısının, çoğunlukla, öğrenim süreci için gerekli olan dikkat süresi ve bunu yoğunlaştırmanın beklendiği </a:t>
            </a:r>
            <a:r>
              <a:rPr lang="tr-TR" sz="24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ilköğretim yıllarında 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konulduğu belirtilmektedir (Semerci,2007; Sürücü, 2011).</a:t>
            </a:r>
          </a:p>
          <a:p>
            <a:pPr algn="just" eaLnBrk="1" hangingPunct="1"/>
            <a:endParaRPr lang="en-US" sz="2400" dirty="0" smtClean="0">
              <a:solidFill>
                <a:srgbClr val="4D4D4D"/>
              </a:solidFill>
            </a:endParaRPr>
          </a:p>
        </p:txBody>
      </p:sp>
      <p:pic>
        <p:nvPicPr>
          <p:cNvPr id="2050" name="Picture 2" descr="C:\Users\Thsk\Desktop\otizm\özgül öğrenme güçlüğü\0709PARENT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437112"/>
            <a:ext cx="3099048" cy="2103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1052736"/>
            <a:ext cx="73152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Sıklık Yaygınlık </a:t>
            </a:r>
            <a:r>
              <a:rPr lang="tr-TR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ru-RU" sz="4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algn="just">
              <a:buNone/>
            </a:pPr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		</a:t>
            </a:r>
          </a:p>
          <a:p>
            <a:pPr algn="just">
              <a:buNone/>
            </a:pPr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		Yaygınlığı </a:t>
            </a:r>
            <a:r>
              <a:rPr lang="tr-TR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okul çağındaki çocuklarda %3-7 olarak belirtilmektedir </a:t>
            </a:r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(Amerikan Psikiyatri Birliği, 1994). Bozukluğun görülme sıklığı </a:t>
            </a:r>
            <a:r>
              <a:rPr lang="tr-TR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erkeklerde kızların 3-5 katıdır.</a:t>
            </a:r>
          </a:p>
          <a:p>
            <a:pPr algn="just">
              <a:buNone/>
            </a:pPr>
            <a:endParaRPr lang="tr-TR" sz="20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		Çocuk Ruh Sağlığı Bölümüne başvuran hastalar arasında </a:t>
            </a:r>
            <a:r>
              <a:rPr lang="tr-TR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DEHB tanısı alma oranları dünyada (</a:t>
            </a:r>
            <a:r>
              <a:rPr lang="tr-TR" sz="2000" b="1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Stoler</a:t>
            </a:r>
            <a:r>
              <a:rPr lang="tr-TR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2006) ve ülkemizde </a:t>
            </a:r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(Aras, Ünlü ve Taş, 2007; Durukan ve ark., 2011) </a:t>
            </a:r>
            <a:r>
              <a:rPr lang="tr-TR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birinci sırada yer almaktadır.</a:t>
            </a:r>
          </a:p>
          <a:p>
            <a:pPr algn="just">
              <a:buNone/>
            </a:pPr>
            <a:endParaRPr lang="ru-RU" sz="2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338392" cy="1496144"/>
          </a:xfrm>
        </p:spPr>
        <p:txBody>
          <a:bodyPr>
            <a:normAutofit fontScale="90000"/>
          </a:bodyPr>
          <a:lstStyle/>
          <a:p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tr-TR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tr-TR" sz="2400" b="1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DSM 5’te “kendini gösterme şekline” göre bulgular şöyle özetleniyor: </a:t>
            </a:r>
            <a: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24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tr-TR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sz="4000" dirty="0" smtClean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1772816"/>
            <a:ext cx="7315200" cy="4399384"/>
          </a:xfrm>
        </p:spPr>
        <p:txBody>
          <a:bodyPr/>
          <a:lstStyle/>
          <a:p>
            <a:pPr>
              <a:buNone/>
            </a:pPr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	DSM 5’e göre teşhis konulabilmesi için çocuklarda 6 ya da fazla bulgu, 17 yaş sonrası için en az 5 bulgu olması gerekiyor.</a:t>
            </a:r>
            <a:endParaRPr lang="ru-RU" sz="2000" dirty="0" smtClean="0">
              <a:solidFill>
                <a:srgbClr val="777777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tr-TR" sz="2000" dirty="0" smtClean="0">
              <a:solidFill>
                <a:srgbClr val="777777"/>
              </a:solidFill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1163960" y="2780928"/>
          <a:ext cx="686442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000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Dikkat eksikliği</a:t>
            </a:r>
            <a:r>
              <a:rPr lang="tr-TR" sz="6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6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2132856"/>
            <a:ext cx="7315200" cy="4496544"/>
          </a:xfrm>
        </p:spPr>
        <p:txBody>
          <a:bodyPr/>
          <a:lstStyle/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Detaylara dikkat etmez, sürekli hata yapar,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Dikkatini korumada sıkıntı yaşar,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Dinlemez görünür,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Verilen komutları izlemede güçlük çeker,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Organizasyon sorunu yaşar,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Yoğun düşünme gerektiren işlerden kaçınır ya da bu işleri yapmaktan hoşlanmaz,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Eşyalarını kaybeder,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Dikkati kolayca dağılır,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Günlük işlerini unutur.</a:t>
            </a:r>
          </a:p>
          <a:p>
            <a:pPr lvl="0"/>
            <a:endParaRPr lang="tr-TR" sz="20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tr-TR" sz="2000" dirty="0"/>
          </a:p>
        </p:txBody>
      </p:sp>
      <p:pic>
        <p:nvPicPr>
          <p:cNvPr id="4098" name="Picture 2" descr="C:\Users\Thsk\Desktop\otizm\özgül öğrenme güçlüğü\5857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581128"/>
            <a:ext cx="2808312" cy="1932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052736"/>
            <a:ext cx="7315200" cy="1080864"/>
          </a:xfrm>
        </p:spPr>
        <p:txBody>
          <a:bodyPr>
            <a:normAutofit fontScale="90000"/>
          </a:bodyPr>
          <a:lstStyle/>
          <a:p>
            <a:pPr algn="ctr"/>
            <a:r>
              <a:rPr lang="tr-TR" u="sng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Hiperaktif</a:t>
            </a:r>
            <a:r>
              <a:rPr lang="tr-TR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-dürtüsel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916832"/>
            <a:ext cx="7315200" cy="4712568"/>
          </a:xfrm>
        </p:spPr>
        <p:txBody>
          <a:bodyPr/>
          <a:lstStyle/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Durduğu yerde duramaz; elleri, ayakları kıpır kıpırdır,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Uzun süre oturmada sıkıntı yaşar,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Çocukken koşar ya da tırmanır, yetişkinken yerinde duramaz,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Sessizce bir şeyle meşgul olmada sıkıntı yaşar,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Motor takılmış gibi veya düz duvara tırmanırcasına hareketlidir,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Çok konuşur,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Karşıdaki kişi sorusunu bitirmeden cevabı yapıştırır,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Bekleme gerektiren ya da sırayla yapılan işlerde sıkıntı yaşar,</a:t>
            </a:r>
          </a:p>
          <a:p>
            <a:pPr lvl="0"/>
            <a:r>
              <a:rPr lang="tr-T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Başkalarının sözünü keser.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265</TotalTime>
  <Words>352</Words>
  <Application>Microsoft Office PowerPoint</Application>
  <PresentationFormat>Ekran Gösterisi (4:3)</PresentationFormat>
  <Paragraphs>130</Paragraphs>
  <Slides>23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Netlik</vt:lpstr>
      <vt:lpstr>   DİKKAT EKSİKLİĞİ VE   HİPERAKTİVİTE   BOZUKLUĞU</vt:lpstr>
      <vt:lpstr>Dikkat Eksikliği Hiperaktivite Bozukluğu (DEHB) </vt:lpstr>
      <vt:lpstr>PowerPoint Sunusu</vt:lpstr>
      <vt:lpstr>PowerPoint Sunusu</vt:lpstr>
      <vt:lpstr>PowerPoint Sunusu</vt:lpstr>
      <vt:lpstr> Sıklık Yaygınlık  </vt:lpstr>
      <vt:lpstr>     DSM 5’te “kendini gösterme şekline” göre bulgular şöyle özetleniyor:   </vt:lpstr>
      <vt:lpstr>Dikkat eksikliği </vt:lpstr>
      <vt:lpstr>Hiperaktif-dürtüsel </vt:lpstr>
      <vt:lpstr>Birleşik : dikkat eksikliği ve hiperaktif-dürtüsel </vt:lpstr>
      <vt:lpstr>PowerPoint Sunusu</vt:lpstr>
      <vt:lpstr> Öğrencilerde Normal Hareketlilik ve Aşırı Hareketlilik Arasındaki Farklar </vt:lpstr>
      <vt:lpstr>PowerPoint Sunusu</vt:lpstr>
      <vt:lpstr>PowerPoint Sunusu</vt:lpstr>
      <vt:lpstr>Dikkat Eksikliği Hiperaktivite Bozukluğuna Eşlik Eden Diğer Problemler </vt:lpstr>
      <vt:lpstr> </vt:lpstr>
      <vt:lpstr>PowerPoint Sunusu</vt:lpstr>
      <vt:lpstr> </vt:lpstr>
      <vt:lpstr>PowerPoint Sunusu</vt:lpstr>
      <vt:lpstr>PowerPoint Sunusu</vt:lpstr>
      <vt:lpstr>PowerPoint Sunusu</vt:lpstr>
      <vt:lpstr>KAYNAKLAR </vt:lpstr>
      <vt:lpstr>KAYNAKLAR </vt:lpstr>
    </vt:vector>
  </TitlesOfParts>
  <Company>Saglik Bakanligi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DİKKAT EKSİKLİĞİ VE HİPERAKTİVİTE BOZUKLUĞU</dc:title>
  <dc:creator>Thsk</dc:creator>
  <cp:lastModifiedBy>Sevkan</cp:lastModifiedBy>
  <cp:revision>40</cp:revision>
  <dcterms:created xsi:type="dcterms:W3CDTF">2016-09-01T12:56:36Z</dcterms:created>
  <dcterms:modified xsi:type="dcterms:W3CDTF">2022-01-19T07:54:38Z</dcterms:modified>
</cp:coreProperties>
</file>