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4432FF76-AE4F-4C02-ACA0-FE7ED48B0190}" type="datetimeFigureOut">
              <a:rPr lang="tr-TR" smtClean="0"/>
              <a:t>19.01.2022</a:t>
            </a:fld>
            <a:endParaRPr lang="tr-TR"/>
          </a:p>
        </p:txBody>
      </p:sp>
      <p:sp>
        <p:nvSpPr>
          <p:cNvPr id="8" name="Slide Number Placeholder 7"/>
          <p:cNvSpPr>
            <a:spLocks noGrp="1"/>
          </p:cNvSpPr>
          <p:nvPr>
            <p:ph type="sldNum" sz="quarter" idx="11"/>
          </p:nvPr>
        </p:nvSpPr>
        <p:spPr/>
        <p:txBody>
          <a:bodyPr/>
          <a:lstStyle/>
          <a:p>
            <a:fld id="{66C866C4-9882-484F-AA70-2677C87B19B4}"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432FF76-AE4F-4C02-ACA0-FE7ED48B0190}" type="datetimeFigureOut">
              <a:rPr lang="tr-TR" smtClean="0"/>
              <a:t>19.01.2022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432FF76-AE4F-4C02-ACA0-FE7ED48B0190}" type="datetimeFigureOut">
              <a:rPr lang="tr-TR" smtClean="0"/>
              <a:t>19.01.2022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4432FF76-AE4F-4C02-ACA0-FE7ED48B0190}" type="datetimeFigureOut">
              <a:rPr lang="tr-TR" smtClean="0"/>
              <a:t>19.01.2022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432FF76-AE4F-4C02-ACA0-FE7ED48B0190}" type="datetimeFigureOut">
              <a:rPr lang="tr-TR" smtClean="0"/>
              <a:t>19.01.2022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C866C4-9882-484F-AA70-2677C87B19B4}"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4432FF76-AE4F-4C02-ACA0-FE7ED48B0190}" type="datetimeFigureOut">
              <a:rPr lang="tr-TR" smtClean="0"/>
              <a:t>19.01.2022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C866C4-9882-484F-AA70-2677C87B19B4}"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4432FF76-AE4F-4C02-ACA0-FE7ED48B0190}" type="datetimeFigureOut">
              <a:rPr lang="tr-TR" smtClean="0"/>
              <a:t>19.01.2022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C866C4-9882-484F-AA70-2677C87B19B4}"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432FF76-AE4F-4C02-ACA0-FE7ED48B0190}" type="datetimeFigureOut">
              <a:rPr lang="tr-TR" smtClean="0"/>
              <a:t>19.01.2022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2FF76-AE4F-4C02-ACA0-FE7ED48B0190}" type="datetimeFigureOut">
              <a:rPr lang="tr-TR" smtClean="0"/>
              <a:t>19.01.2022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32FF76-AE4F-4C02-ACA0-FE7ED48B0190}" type="datetimeFigureOut">
              <a:rPr lang="tr-TR" smtClean="0"/>
              <a:t>19.01.2022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32FF76-AE4F-4C02-ACA0-FE7ED48B0190}" type="datetimeFigureOut">
              <a:rPr lang="tr-TR" smtClean="0"/>
              <a:t>19.01.2022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C866C4-9882-484F-AA70-2677C87B19B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432FF76-AE4F-4C02-ACA0-FE7ED48B0190}" type="datetimeFigureOut">
              <a:rPr lang="tr-TR" smtClean="0"/>
              <a:t>19.01.2022</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6C866C4-9882-484F-AA70-2677C87B19B4}"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905745"/>
            <a:ext cx="7772400" cy="2099319"/>
          </a:xfrm>
        </p:spPr>
        <p:txBody>
          <a:bodyPr/>
          <a:lstStyle/>
          <a:p>
            <a:r>
              <a:rPr lang="tr-TR" sz="3600" b="1" dirty="0">
                <a:solidFill>
                  <a:schemeClr val="accent1">
                    <a:lumMod val="50000"/>
                  </a:schemeClr>
                </a:solidFill>
                <a:effectLst/>
              </a:rPr>
              <a:t>DİKKAT EKSİKLİĞİ VE HİPERAKTİVİTE İÇİN ÖĞRETMENLERE ÖNERİLER</a:t>
            </a:r>
            <a:r>
              <a:rPr lang="tr-TR" sz="3600" dirty="0">
                <a:solidFill>
                  <a:schemeClr val="accent1">
                    <a:lumMod val="50000"/>
                  </a:schemeClr>
                </a:solidFill>
                <a:effectLst/>
              </a:rPr>
              <a:t/>
            </a:r>
            <a:br>
              <a:rPr lang="tr-TR" sz="3600" dirty="0">
                <a:solidFill>
                  <a:schemeClr val="accent1">
                    <a:lumMod val="50000"/>
                  </a:schemeClr>
                </a:solidFill>
                <a:effectLst/>
              </a:rPr>
            </a:br>
            <a:endParaRPr lang="tr-TR" sz="3600" dirty="0">
              <a:solidFill>
                <a:schemeClr val="accent1">
                  <a:lumMod val="50000"/>
                </a:schemeClr>
              </a:solidFill>
            </a:endParaRPr>
          </a:p>
        </p:txBody>
      </p:sp>
      <p:sp>
        <p:nvSpPr>
          <p:cNvPr id="3" name="Alt Başlık 2"/>
          <p:cNvSpPr>
            <a:spLocks noGrp="1"/>
          </p:cNvSpPr>
          <p:nvPr>
            <p:ph type="subTitle" idx="1"/>
          </p:nvPr>
        </p:nvSpPr>
        <p:spPr/>
        <p:txBody>
          <a:bodyPr/>
          <a:lstStyle/>
          <a:p>
            <a:r>
              <a:rPr lang="tr-TR" dirty="0" smtClean="0"/>
              <a:t>ALİYE POZCU İLKOKULU</a:t>
            </a:r>
          </a:p>
          <a:p>
            <a:endParaRPr lang="tr-TR" dirty="0"/>
          </a:p>
        </p:txBody>
      </p:sp>
    </p:spTree>
    <p:extLst>
      <p:ext uri="{BB962C8B-B14F-4D97-AF65-F5344CB8AC3E}">
        <p14:creationId xmlns:p14="http://schemas.microsoft.com/office/powerpoint/2010/main" val="3746782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389981"/>
            <a:ext cx="7992888" cy="3631763"/>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Övgüyü ve cesaretlendirmeyi çok seven bu çocuklar, özellikle cesaretlendirme olmadığı zaman sinirlenirler.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Anlamlı ve eğlenceli buldukları etkinliklere rahat yoğunlaşabildikleri için dersi eğlenceli hale getirmek önemlidir.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Şakacı, eğlenceli ve sürprizlere açık olarak </a:t>
            </a: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çocukların ilgisini ve hevesini arttırabilirsiniz. Hayatlarının büyük bir kısmının planlar, listeler ve kurallardan oluşması çok sıkılmalarına yol açar. Oysa sürprizleri ve oynamayı seven bu çocuklar hayat doludurlar.</a:t>
            </a:r>
            <a:endParaRPr lang="tr-TR" dirty="0">
              <a:effectLst/>
              <a:latin typeface="Times New Roman"/>
              <a:ea typeface="Times New Roman"/>
            </a:endParaRPr>
          </a:p>
        </p:txBody>
      </p:sp>
    </p:spTree>
    <p:extLst>
      <p:ext uri="{BB962C8B-B14F-4D97-AF65-F5344CB8AC3E}">
        <p14:creationId xmlns:p14="http://schemas.microsoft.com/office/powerpoint/2010/main" val="3913687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1528480"/>
            <a:ext cx="7776864" cy="3077766"/>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Çocuğun çalışmaya isteyerek katılması ve çalışmadan hoşlanması önemli olduğu için, çalışmaların eğlenceli hale getirilmesine dikkat edilmelidir.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Çocuklara bir şey öğretmek için onlarla konuştuğunuzda fiziksel olarak yakın olmak, uygun olan zamanlarda çocuğa dokunmak etkili olabilir.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Sürekli göz teması kurarak bu çocukları daha kolay denetleyebilirsiniz. Bir göz atış çocuğu günlük hayallerden sınıf ortamına geri getirebilir.</a:t>
            </a:r>
            <a:endParaRPr lang="tr-TR" dirty="0">
              <a:effectLst/>
              <a:latin typeface="Times New Roman"/>
              <a:ea typeface="Times New Roman"/>
            </a:endParaRPr>
          </a:p>
        </p:txBody>
      </p:sp>
    </p:spTree>
    <p:extLst>
      <p:ext uri="{BB962C8B-B14F-4D97-AF65-F5344CB8AC3E}">
        <p14:creationId xmlns:p14="http://schemas.microsoft.com/office/powerpoint/2010/main" val="1563707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764704"/>
            <a:ext cx="7488832" cy="5062924"/>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Talimat verirken aşağıdaki noktalara dikkat edin.</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Canlı açık bir dil kullanın, kısa konuşun.</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Her seferinde bir tek talimat verin.</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Konuşurken yüzünüz çocuğa dönük olsun.</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Çok duyuya hitap eden talimatlar vermeye çalışın.</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Mümkünse yapılmasını istediğiniz davranışı gösterin.</a:t>
            </a:r>
            <a:endParaRPr lang="tr-TR" dirty="0">
              <a:effectLst/>
              <a:latin typeface="Times New Roman"/>
              <a:ea typeface="Times New Roman"/>
            </a:endParaRPr>
          </a:p>
        </p:txBody>
      </p:sp>
    </p:spTree>
    <p:extLst>
      <p:ext uri="{BB962C8B-B14F-4D97-AF65-F5344CB8AC3E}">
        <p14:creationId xmlns:p14="http://schemas.microsoft.com/office/powerpoint/2010/main" val="63452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974482"/>
            <a:ext cx="7992888" cy="3908762"/>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Zaman zaman çocuğun talimatı anlayıp anlamadığını denetleyin ve gerekiyorsa talimatı tekrarlayın.</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Sınıfa soru yöneltirken, önce soruyu sorun sonra çocuğun ismini söyleyin. Önce çocuğun ismini söylerseniz diğer çocuklar soruyu savuşturduğunu  düşünüp dinlemeyecektir. Dikkati dağılan çocuğa kolay bir soru sorun, konuyla ilgili olması şart değildir.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Çocuklardan bir konuda düşünmeleri istendiğinde birkaç saniyede cevaplayabilecekleri sorular sorulmalıdır. Bir konu üzerinde uzunca bir süre düşünmesi beklenmemelidir. Aksi takdirde çocuğun canı sıkılır ve dikkati dağılır.</a:t>
            </a:r>
            <a:endParaRPr lang="tr-TR" dirty="0">
              <a:effectLst/>
              <a:latin typeface="Times New Roman"/>
              <a:ea typeface="Times New Roman"/>
            </a:endParaRPr>
          </a:p>
        </p:txBody>
      </p:sp>
    </p:spTree>
    <p:extLst>
      <p:ext uri="{BB962C8B-B14F-4D97-AF65-F5344CB8AC3E}">
        <p14:creationId xmlns:p14="http://schemas.microsoft.com/office/powerpoint/2010/main" val="754641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1052736"/>
            <a:ext cx="7704856" cy="5039841"/>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Acele ve özensiz yaptığı işleri tekrar kontrol etmesi istenmeli, verilen görevler arasında kısa molalar verilmelidir.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Ne istendiği çok açık bir şekilde öğrenci tarafından anlaşıldığından emin olununcaya kadar tekrarlanarak iletilmelidir.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Bu çocukların sınıf içi çalışmalarda hoşlandıkları biriyle eşleştirmek verimi arttıracaktır.</a:t>
            </a:r>
          </a:p>
          <a:p>
            <a:pPr lvl="0" algn="ctr">
              <a:spcAft>
                <a:spcPts val="1500"/>
              </a:spcAft>
            </a:pPr>
            <a:endParaRPr lang="tr-TR" dirty="0" smtClean="0">
              <a:solidFill>
                <a:srgbClr val="444444"/>
              </a:solidFill>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Katılma ve bağlı olma ihtiyacı hisseden bu çocuklar grup içi çalışmalarda yer aldıkları sürece kendilerini güdülenmiş hissedecekleri için katılımları sağlanmalıdır.</a:t>
            </a:r>
            <a:endParaRPr lang="tr-TR" dirty="0" smtClean="0">
              <a:effectLst/>
              <a:latin typeface="Times New Roman"/>
              <a:ea typeface="Times New Roman"/>
            </a:endParaRPr>
          </a:p>
          <a:p>
            <a:pPr lvl="0">
              <a:spcAft>
                <a:spcPts val="1500"/>
              </a:spcAft>
            </a:pPr>
            <a:endParaRPr lang="tr-TR" dirty="0">
              <a:effectLst/>
              <a:latin typeface="Times New Roman"/>
              <a:ea typeface="Times New Roman"/>
            </a:endParaRPr>
          </a:p>
        </p:txBody>
      </p:sp>
    </p:spTree>
    <p:extLst>
      <p:ext uri="{BB962C8B-B14F-4D97-AF65-F5344CB8AC3E}">
        <p14:creationId xmlns:p14="http://schemas.microsoft.com/office/powerpoint/2010/main" val="2445707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08720"/>
            <a:ext cx="8064896" cy="5593839"/>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Sıraları öğretmen masasına yakın olabilir ancak orada amaçlı olarak tecrit edilmemelidirler. Kendisine örnek olabilecek bir arkadaşıyla oturtulabilir.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Sınıfta DEHB ile ilgili bir hikâye okumak, </a:t>
            </a: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çocukları deli olarak gören sınıftaki arkadaşları için yararlı olabilir.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Sık sık gelişmeleri gözlemlenip denetlenmelidir. Sık ve çabuk geri bildirimler, onları doğru iş üzerinde tutmaya yardımcı olarak, kendilerinden ne beklenildiğini ve hedeflerini karşılayıp karşılayamadıklarını bilmelerini sağlayarak ve cesaret vererek gelişimlerine büyük yararlar sağlar.</a:t>
            </a:r>
          </a:p>
          <a:p>
            <a:pPr lvl="0" algn="ctr">
              <a:spcAft>
                <a:spcPts val="1500"/>
              </a:spcAft>
            </a:pPr>
            <a:endParaRPr lang="tr-TR" dirty="0" smtClean="0">
              <a:solidFill>
                <a:srgbClr val="444444"/>
              </a:solidFill>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Kendini gözlemesini öğretin, düşüncelerine nasıl takılıp kaldığının farkına varmasını sağlayın ve en önemlisi de takılma gerçekleştiğinde tekrar nasıl odaklanacağını konuşun.</a:t>
            </a:r>
            <a:endParaRPr lang="tr-TR" dirty="0" smtClean="0">
              <a:effectLst/>
              <a:latin typeface="Times New Roman"/>
              <a:ea typeface="Times New Roman"/>
            </a:endParaRPr>
          </a:p>
          <a:p>
            <a:pPr marL="342900" lvl="0" indent="-342900" algn="ctr">
              <a:spcAft>
                <a:spcPts val="1500"/>
              </a:spcAft>
              <a:buFont typeface="Symbol"/>
              <a:buChar char=""/>
            </a:pPr>
            <a:endParaRPr lang="tr-TR" dirty="0">
              <a:effectLst/>
              <a:latin typeface="Times New Roman"/>
              <a:ea typeface="Times New Roman"/>
            </a:endParaRPr>
          </a:p>
        </p:txBody>
      </p:sp>
    </p:spTree>
    <p:extLst>
      <p:ext uri="{BB962C8B-B14F-4D97-AF65-F5344CB8AC3E}">
        <p14:creationId xmlns:p14="http://schemas.microsoft.com/office/powerpoint/2010/main" val="1187456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1972" y="647105"/>
            <a:ext cx="8298499" cy="5016758"/>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Öğrenmenin duygusal boyutu ihmal edilmemelidir. Duygusal gelişimin sağlıklı olması, davranışların kalıcı kılınması açısından önemli olduğu için öğrencilerin katılım, ait olma ve eğlence ihtiyaçlarının </a:t>
            </a:r>
            <a:r>
              <a:rPr lang="tr-TR" dirty="0" err="1" smtClean="0">
                <a:solidFill>
                  <a:srgbClr val="444444"/>
                </a:solidFill>
                <a:effectLst/>
                <a:latin typeface="Times New Roman"/>
                <a:ea typeface="Times New Roman"/>
              </a:rPr>
              <a:t>öğretimsel</a:t>
            </a:r>
            <a:r>
              <a:rPr lang="tr-TR" dirty="0" smtClean="0">
                <a:solidFill>
                  <a:srgbClr val="444444"/>
                </a:solidFill>
                <a:effectLst/>
                <a:latin typeface="Times New Roman"/>
                <a:ea typeface="Times New Roman"/>
              </a:rPr>
              <a:t> etkinlikler esnasında karşılanması gerekir.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Yaramazlığın dikkat çekme(sıkılma ve sevgi ihtiyacından dolayı), güç mücadelesi(tehdit edilmiş hissettiğinden dolayı), öç alma(incinme ve haksızlığa uğradığını hissettiğinden dolayı) ve yetersizlik(güçsüz hissettiğinden dolayı) olmak üzere dört kaynağı olduğunu akılda tutarak yaramazlıklarının nedenine uygun olarak müdahale biçimi belirlenmelidir. Uygun müdahale doğru sonuçlara götürür. Bu konuda bir sınıf yönetimi kitaplarından yararlanabilirsiniz.</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Pek çok </a:t>
            </a: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 görsel olarak daha iyi öğrendiği için bir şey söyleneceği zaman göstererek söylemek tercih edilebilir. İstenilen davranış aynı zamanda yazılırsa daha da somutlaşmış olur.</a:t>
            </a:r>
            <a:endParaRPr lang="tr-TR" dirty="0">
              <a:effectLst/>
              <a:latin typeface="Times New Roman"/>
              <a:ea typeface="Times New Roman"/>
            </a:endParaRPr>
          </a:p>
        </p:txBody>
      </p:sp>
    </p:spTree>
    <p:extLst>
      <p:ext uri="{BB962C8B-B14F-4D97-AF65-F5344CB8AC3E}">
        <p14:creationId xmlns:p14="http://schemas.microsoft.com/office/powerpoint/2010/main" val="3825943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899423"/>
            <a:ext cx="7632848" cy="4185761"/>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Herhangi bir olay yada konunun taslağını çıkarma, kitap okurken ve dinlerken not alma becerisini kazandırılmalıdır. Bu becerileri kazanmak </a:t>
            </a: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çocuklara kolay gelmez fakat bir sefer öğrendikleri zaman okumaktan ve ders dinlemekten daha az sıkılır hale gelirler.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Aşırı yorgunluk stres ve baskı çocukların özdenetimlerini azaltıp uygunsuz davranışlara neden olabileceği için dinlenme fırsatları sağlanmalıdır. Sessizlik zamanı ve gevşeme tekniği uygulamaları buna örnek olabilir.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Bu çocuklar gün boyunca çok fazla başarısızlık duyguları yaşarlar. Bunun için mümkün olduğunca başarılı olduğu durumlar araştırılıp başarılarının altı çizilmelidir.</a:t>
            </a:r>
            <a:endParaRPr lang="tr-TR" dirty="0">
              <a:effectLst/>
              <a:latin typeface="Times New Roman"/>
              <a:ea typeface="Times New Roman"/>
            </a:endParaRPr>
          </a:p>
        </p:txBody>
      </p:sp>
    </p:spTree>
    <p:extLst>
      <p:ext uri="{BB962C8B-B14F-4D97-AF65-F5344CB8AC3E}">
        <p14:creationId xmlns:p14="http://schemas.microsoft.com/office/powerpoint/2010/main" val="958722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705465"/>
            <a:ext cx="7704856" cy="4739759"/>
          </a:xfrm>
          <a:prstGeom prst="rect">
            <a:avLst/>
          </a:prstGeom>
        </p:spPr>
        <p:txBody>
          <a:bodyPr wrap="square">
            <a:spAutoFit/>
          </a:bodyPr>
          <a:lstStyle/>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çocukların özdenetim düzeyi düşük olduğu için </a:t>
            </a:r>
            <a:r>
              <a:rPr lang="tr-TR" dirty="0" err="1" smtClean="0">
                <a:solidFill>
                  <a:srgbClr val="444444"/>
                </a:solidFill>
                <a:effectLst/>
                <a:latin typeface="Times New Roman"/>
                <a:ea typeface="Times New Roman"/>
              </a:rPr>
              <a:t>özdenetimli</a:t>
            </a:r>
            <a:r>
              <a:rPr lang="tr-TR" dirty="0" smtClean="0">
                <a:solidFill>
                  <a:srgbClr val="444444"/>
                </a:solidFill>
                <a:effectLst/>
                <a:latin typeface="Times New Roman"/>
                <a:ea typeface="Times New Roman"/>
              </a:rPr>
              <a:t> olmasına yardımcı olacak geri bildirimler verilmelidir. Nasıl davranacakları konusunda genellikle fikirleri olmayan bu çocuklara alternatifler sunulmalıdır.(Bunu farklı bir biçimde nasıl söyleyebilirdin gibi )</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DEHB’in</a:t>
            </a:r>
            <a:r>
              <a:rPr lang="tr-TR" dirty="0" smtClean="0">
                <a:solidFill>
                  <a:srgbClr val="444444"/>
                </a:solidFill>
                <a:effectLst/>
                <a:latin typeface="Times New Roman"/>
                <a:ea typeface="Times New Roman"/>
              </a:rPr>
              <a:t> en yıkıcı yönü </a:t>
            </a:r>
            <a:r>
              <a:rPr lang="tr-TR" dirty="0" err="1" smtClean="0">
                <a:solidFill>
                  <a:srgbClr val="444444"/>
                </a:solidFill>
                <a:effectLst/>
                <a:latin typeface="Times New Roman"/>
                <a:ea typeface="Times New Roman"/>
              </a:rPr>
              <a:t>DEHB’in</a:t>
            </a:r>
            <a:r>
              <a:rPr lang="tr-TR" dirty="0" smtClean="0">
                <a:solidFill>
                  <a:srgbClr val="444444"/>
                </a:solidFill>
                <a:effectLst/>
                <a:latin typeface="Times New Roman"/>
                <a:ea typeface="Times New Roman"/>
              </a:rPr>
              <a:t> kendisi değil özsaygıya yönelik ikincil zararıdır. Bu çocuklar bol bol cesaretlendirilip övülmelidir, ancak överken dikkatli olup gerçek övgülerle sahtelerini kolayca ayırabilecekleri unutulmamalıdır.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Çocuğa </a:t>
            </a:r>
            <a:r>
              <a:rPr lang="tr-TR" dirty="0" err="1" smtClean="0">
                <a:solidFill>
                  <a:srgbClr val="444444"/>
                </a:solidFill>
                <a:effectLst/>
                <a:latin typeface="Times New Roman"/>
                <a:ea typeface="Times New Roman"/>
              </a:rPr>
              <a:t>DEHB’in</a:t>
            </a:r>
            <a:r>
              <a:rPr lang="tr-TR" dirty="0" smtClean="0">
                <a:solidFill>
                  <a:srgbClr val="444444"/>
                </a:solidFill>
                <a:effectLst/>
                <a:latin typeface="Times New Roman"/>
                <a:ea typeface="Times New Roman"/>
              </a:rPr>
              <a:t> avantajları olduğu da hatırlatılmalıdır. Çok fazla enerji verdiği için aşırı hareketlilik acil işlerin yapılmasında etkili olmaktadır. İleride hareket ya da konuşkanlık gerektiren mesleklerde başarılı olabilecekleri belirtilmelidir.</a:t>
            </a:r>
            <a:endParaRPr lang="tr-TR" dirty="0">
              <a:effectLst/>
              <a:latin typeface="Times New Roman"/>
              <a:ea typeface="Times New Roman"/>
            </a:endParaRPr>
          </a:p>
        </p:txBody>
      </p:sp>
    </p:spTree>
    <p:extLst>
      <p:ext uri="{BB962C8B-B14F-4D97-AF65-F5344CB8AC3E}">
        <p14:creationId xmlns:p14="http://schemas.microsoft.com/office/powerpoint/2010/main" val="3537616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377944"/>
            <a:ext cx="8208912" cy="5355312"/>
          </a:xfrm>
          <a:prstGeom prst="rect">
            <a:avLst/>
          </a:prstGeom>
        </p:spPr>
        <p:txBody>
          <a:bodyPr wrap="square">
            <a:spAutoFit/>
          </a:bodyPr>
          <a:lstStyle/>
          <a:p>
            <a:pPr algn="ctr">
              <a:spcAft>
                <a:spcPts val="0"/>
              </a:spcAft>
            </a:pPr>
            <a:r>
              <a:rPr lang="tr-TR" sz="2000" b="1" dirty="0" smtClean="0">
                <a:solidFill>
                  <a:srgbClr val="444444"/>
                </a:solidFill>
                <a:effectLst/>
                <a:latin typeface="Times New Roman"/>
                <a:ea typeface="Times New Roman"/>
              </a:rPr>
              <a:t>Ödev ve Sorumluluklar</a:t>
            </a:r>
            <a:endParaRPr lang="tr-TR" sz="2000" dirty="0" smtClean="0">
              <a:effectLst/>
              <a:latin typeface="Times New Roman"/>
              <a:ea typeface="Times New Roman"/>
            </a:endParaRPr>
          </a:p>
          <a:p>
            <a:pPr algn="ctr">
              <a:spcAft>
                <a:spcPts val="0"/>
              </a:spcAft>
            </a:pPr>
            <a:r>
              <a:rPr lang="tr-TR" sz="2000" dirty="0" smtClean="0">
                <a:solidFill>
                  <a:srgbClr val="444444"/>
                </a:solidFill>
                <a:effectLst/>
                <a:latin typeface="Times New Roman"/>
                <a:ea typeface="Times New Roman"/>
              </a:rPr>
              <a:t> </a:t>
            </a:r>
            <a:endParaRPr lang="tr-TR" sz="2000" dirty="0" smtClean="0">
              <a:effectLst/>
              <a:latin typeface="Times New Roman"/>
              <a:ea typeface="Times New Roman"/>
            </a:endParaRPr>
          </a:p>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 dışsal olayları kendi başlarına yapılandıramadıkları için yönlendirilmeye ve planlamaya ihtiyaç duyarlar. Planlamayı kolaylaştırmak için etkinlik listelerinin yapılması, yaptıkları işin neresinde kaldıklarını unuttuklarında hatırlamalarını kolaylaştırır.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Hatırlama bu çocuklar için problem olduğundan dolayı, doğal olarak var olmayan çağrışımlar oluşturarak kodlamaya yardımcı olan hatırlama stratejileri ve beceriler öğretilebilir.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Ödevlerini küçük parçalara ayırmak </a:t>
            </a: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 için önemlidir. Ağır ödevler çocuğu ezebilir ve çocukta yetersizlik duygusuna yol açabilir. Bu tür ödevlerin her bir bölümü yapılabilecek parçalara ayrılarak çocuğun başarısızlık korkusu azaltılabilir. Aslında bu çocuklar yapabileceklerini düşündüklerinden daha fazlasını yapabilirler.</a:t>
            </a:r>
            <a:endParaRPr lang="tr-TR" dirty="0">
              <a:effectLst/>
              <a:latin typeface="Times New Roman"/>
              <a:ea typeface="Times New Roman"/>
            </a:endParaRPr>
          </a:p>
        </p:txBody>
      </p:sp>
    </p:spTree>
    <p:extLst>
      <p:ext uri="{BB962C8B-B14F-4D97-AF65-F5344CB8AC3E}">
        <p14:creationId xmlns:p14="http://schemas.microsoft.com/office/powerpoint/2010/main" val="2960469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1443841"/>
            <a:ext cx="7992888" cy="2308324"/>
          </a:xfrm>
          <a:prstGeom prst="rect">
            <a:avLst/>
          </a:prstGeom>
        </p:spPr>
        <p:txBody>
          <a:bodyPr wrap="square">
            <a:spAutoFit/>
          </a:bodyPr>
          <a:lstStyle/>
          <a:p>
            <a:pPr marL="285750" lvl="0" indent="-285750" algn="ctr">
              <a:buFont typeface="Arial" panose="020B0604020202020204" pitchFamily="34" charset="0"/>
              <a:buChar char="•"/>
            </a:pP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çocuklar genellikle okula başladıktan sonra teşhis edilirler. Bunun başlıca nedeni anne babaların kendi çocuklarına alışmaları sonucu birçok davranışın onlara olağan görünmesidir. Çoğunlukla öğretmenler </a:t>
            </a: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çocukları fark edip ve tanı sürecini başlattıkları için DEHB konusunda çok temel bazı bilgilere sahip olmaları gerekir. Öğretmenler tanı sürecinin ilk halkalarından biridir bunun yanı sıra işlerinin </a:t>
            </a: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çocuklar hakkında her şeyi bilmek ve tanı koymak olmadığını akılda tutarak bir uzmandan yardım istemekten çekinmemelidirler.</a:t>
            </a:r>
          </a:p>
        </p:txBody>
      </p:sp>
    </p:spTree>
    <p:extLst>
      <p:ext uri="{BB962C8B-B14F-4D97-AF65-F5344CB8AC3E}">
        <p14:creationId xmlns:p14="http://schemas.microsoft.com/office/powerpoint/2010/main" val="3531525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548680"/>
            <a:ext cx="7776864" cy="6340197"/>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Bu çocuklar çok ödevden sıkıldıkları için az ödev verilerek ödevlerinin niceliğinden ziyade niteliğine dikkat edilmelidir.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Yaptığı çalışmalarda verdiğiniz sürenin yeterli olup olmadığına dikkat edin. Yetersiz süreden dolayı başarısızlık çocuğun yeteneklerinden şüphe etmesine yol açar.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çocuklar bir ödevi yaparken kendi hızlarına göre değerlendirilmelidir. Sınıftaki diğer çocuklara bakarak onun geç ya da erken bitirdiğini söylemek yanıltıcı olabilir. Çalışma hızı diğer çocuklarla kıyaslanarak belirlenirse DEHB belirtileri daha da artabilir.</a:t>
            </a:r>
            <a:r>
              <a:rPr lang="tr-TR" dirty="0">
                <a:solidFill>
                  <a:srgbClr val="444444"/>
                </a:solidFill>
                <a:latin typeface="Times New Roman"/>
                <a:ea typeface="Times New Roman"/>
              </a:rPr>
              <a:t> </a:t>
            </a:r>
            <a:endParaRPr lang="tr-TR" dirty="0" smtClean="0">
              <a:solidFill>
                <a:srgbClr val="444444"/>
              </a:solidFill>
              <a:latin typeface="Times New Roman"/>
              <a:ea typeface="Times New Roman"/>
            </a:endParaRPr>
          </a:p>
          <a:p>
            <a:pPr lvl="0" algn="ctr">
              <a:spcAft>
                <a:spcPts val="1500"/>
              </a:spcAft>
            </a:pPr>
            <a:endParaRPr lang="tr-TR" dirty="0" smtClean="0">
              <a:solidFill>
                <a:srgbClr val="444444"/>
              </a:solidFill>
              <a:latin typeface="Times New Roman"/>
              <a:ea typeface="Times New Roman"/>
            </a:endParaRPr>
          </a:p>
          <a:p>
            <a:pPr marL="342900" lvl="0" indent="-342900" algn="ctr">
              <a:spcAft>
                <a:spcPts val="1500"/>
              </a:spcAft>
              <a:buFont typeface="Symbol"/>
              <a:buChar char=""/>
            </a:pPr>
            <a:r>
              <a:rPr lang="tr-TR" dirty="0" smtClean="0">
                <a:solidFill>
                  <a:srgbClr val="444444"/>
                </a:solidFill>
                <a:latin typeface="Times New Roman"/>
                <a:ea typeface="Times New Roman"/>
              </a:rPr>
              <a:t>Öğrenmeyi </a:t>
            </a:r>
            <a:r>
              <a:rPr lang="tr-TR" dirty="0">
                <a:solidFill>
                  <a:srgbClr val="444444"/>
                </a:solidFill>
                <a:latin typeface="Times New Roman"/>
                <a:ea typeface="Times New Roman"/>
              </a:rPr>
              <a:t>ölçmek için alternatif değerlendirmeler kullanılmalıdır. Geleneksel standart testlere güvenilmemeli, konular bazen ödev, proje, video kayıt çalışması vererek yada sözel olarak değerlendirilebilir.</a:t>
            </a:r>
          </a:p>
          <a:p>
            <a:pPr marL="342900" lvl="0" indent="-342900" algn="ctr">
              <a:spcAft>
                <a:spcPts val="1500"/>
              </a:spcAft>
              <a:buFont typeface="Symbol"/>
              <a:buChar char=""/>
            </a:pPr>
            <a:endParaRPr lang="tr-TR" dirty="0" smtClean="0">
              <a:solidFill>
                <a:srgbClr val="444444"/>
              </a:solidFill>
              <a:effectLst/>
              <a:latin typeface="Times New Roman"/>
              <a:ea typeface="Times New Roman"/>
            </a:endParaRPr>
          </a:p>
          <a:p>
            <a:pPr marL="342900" lvl="0" indent="-342900" algn="ctr">
              <a:spcAft>
                <a:spcPts val="1500"/>
              </a:spcAft>
              <a:buFont typeface="Symbol"/>
              <a:buChar char=""/>
            </a:pPr>
            <a:endParaRPr lang="tr-TR" dirty="0">
              <a:effectLst/>
              <a:latin typeface="Times New Roman"/>
              <a:ea typeface="Times New Roman"/>
            </a:endParaRPr>
          </a:p>
        </p:txBody>
      </p:sp>
    </p:spTree>
    <p:extLst>
      <p:ext uri="{BB962C8B-B14F-4D97-AF65-F5344CB8AC3E}">
        <p14:creationId xmlns:p14="http://schemas.microsoft.com/office/powerpoint/2010/main" val="2187673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476672"/>
            <a:ext cx="8208912" cy="5786199"/>
          </a:xfrm>
          <a:prstGeom prst="rect">
            <a:avLst/>
          </a:prstGeom>
        </p:spPr>
        <p:txBody>
          <a:bodyPr wrap="square">
            <a:spAutoFit/>
          </a:bodyPr>
          <a:lstStyle/>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Bu çocukların bütün ödevlerini, sorumluluklarını, sınav günlerini ve randevularını yazabilecekleri bir ödev defteri kullanmaları sağlanmalıdır. Bu defter günlük olarak kontrol edilmelidir. İşlerini önem derecesine göre sıraya koyması gerektiği paylaşılarak yapılacaklar listesi hazırlamaya özendirilebilir.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öğrencilerin bazen diğer öğrenciler kadar iş yapamayacaklarını unutulmayarak beklentiler öğrencinin kapasitesine göre ayarlanmalıdır.</a:t>
            </a:r>
          </a:p>
          <a:p>
            <a:pPr lvl="0" algn="ctr">
              <a:spcAft>
                <a:spcPts val="1500"/>
              </a:spcAft>
            </a:pPr>
            <a:endParaRPr lang="tr-TR" dirty="0" smtClean="0">
              <a:solidFill>
                <a:srgbClr val="444444"/>
              </a:solidFill>
              <a:effectLst/>
              <a:latin typeface="Times New Roman"/>
              <a:ea typeface="Times New Roman"/>
            </a:endParaRPr>
          </a:p>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öğrenciler bağımsız çalışmanın aksine öğretmen tarafından doğrudan işe yönlendirildiklerinde daha başarılı olmaktadırlar.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Çocuk tarafından ceza olarak algılanmamak kaydıyla mümkün olduğunca çocuğa sorumluluk verilmelidir.</a:t>
            </a:r>
            <a:endParaRPr lang="tr-TR" dirty="0" smtClean="0">
              <a:effectLst/>
              <a:latin typeface="Times New Roman"/>
              <a:ea typeface="Times New Roman"/>
            </a:endParaRPr>
          </a:p>
          <a:p>
            <a:pPr marL="342900" lvl="0" indent="-342900" algn="ctr">
              <a:spcAft>
                <a:spcPts val="1500"/>
              </a:spcAft>
              <a:buFont typeface="Symbol"/>
              <a:buChar char=""/>
            </a:pPr>
            <a:endParaRPr lang="tr-TR" dirty="0">
              <a:effectLst/>
              <a:latin typeface="Times New Roman"/>
              <a:ea typeface="Times New Roman"/>
            </a:endParaRPr>
          </a:p>
        </p:txBody>
      </p:sp>
    </p:spTree>
    <p:extLst>
      <p:ext uri="{BB962C8B-B14F-4D97-AF65-F5344CB8AC3E}">
        <p14:creationId xmlns:p14="http://schemas.microsoft.com/office/powerpoint/2010/main" val="1888972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879678"/>
            <a:ext cx="8136904" cy="4493538"/>
          </a:xfrm>
          <a:prstGeom prst="rect">
            <a:avLst/>
          </a:prstGeom>
        </p:spPr>
        <p:txBody>
          <a:bodyPr wrap="square">
            <a:spAutoFit/>
          </a:bodyPr>
          <a:lstStyle/>
          <a:p>
            <a:pPr algn="ctr">
              <a:spcAft>
                <a:spcPts val="0"/>
              </a:spcAft>
            </a:pPr>
            <a:r>
              <a:rPr lang="tr-TR" sz="2000" b="1" dirty="0" smtClean="0">
                <a:solidFill>
                  <a:srgbClr val="444444"/>
                </a:solidFill>
                <a:effectLst/>
                <a:latin typeface="Times New Roman"/>
                <a:ea typeface="Times New Roman"/>
              </a:rPr>
              <a:t>Kurallar</a:t>
            </a:r>
            <a:endParaRPr lang="tr-TR" sz="2000" dirty="0" smtClean="0">
              <a:effectLst/>
              <a:latin typeface="Times New Roman"/>
              <a:ea typeface="Times New Roman"/>
            </a:endParaRPr>
          </a:p>
          <a:p>
            <a:pPr algn="ctr">
              <a:spcAft>
                <a:spcPts val="0"/>
              </a:spcAft>
            </a:pPr>
            <a:r>
              <a:rPr lang="tr-TR" dirty="0" smtClean="0">
                <a:solidFill>
                  <a:srgbClr val="444444"/>
                </a:solidFill>
                <a:effectLst/>
                <a:latin typeface="Times New Roman"/>
                <a:ea typeface="Times New Roman"/>
              </a:rPr>
              <a:t> </a:t>
            </a:r>
            <a:endParaRPr lang="tr-TR" dirty="0" smtClean="0">
              <a:effectLst/>
              <a:latin typeface="Times New Roman"/>
              <a:ea typeface="Times New Roman"/>
            </a:endParaRPr>
          </a:p>
          <a:p>
            <a:pPr marL="342900" lvl="0" indent="-342900" algn="ctr">
              <a:spcAft>
                <a:spcPts val="1500"/>
              </a:spcAft>
              <a:buFont typeface="Symbol"/>
              <a:buChar char=""/>
            </a:pPr>
            <a:r>
              <a:rPr lang="tr-TR" dirty="0" err="1" smtClean="0">
                <a:solidFill>
                  <a:srgbClr val="444444"/>
                </a:solidFill>
                <a:effectLst/>
                <a:latin typeface="Times New Roman"/>
                <a:ea typeface="Times New Roman"/>
              </a:rPr>
              <a:t>DEHB’li</a:t>
            </a:r>
            <a:r>
              <a:rPr lang="tr-TR" dirty="0" smtClean="0">
                <a:solidFill>
                  <a:srgbClr val="444444"/>
                </a:solidFill>
                <a:effectLst/>
                <a:latin typeface="Times New Roman"/>
                <a:ea typeface="Times New Roman"/>
              </a:rPr>
              <a:t> öğrencilerin okul başarısını arttırmak için öğretmenlerin kuralların yapılandırılmış olmasına, çalışma zamanlarının kısa tutulmasına, dersin ilginç etkinliklerle desteklenmesine ve olumlu </a:t>
            </a:r>
            <a:r>
              <a:rPr lang="tr-TR" dirty="0" err="1" smtClean="0">
                <a:solidFill>
                  <a:srgbClr val="444444"/>
                </a:solidFill>
                <a:effectLst/>
                <a:latin typeface="Times New Roman"/>
                <a:ea typeface="Times New Roman"/>
              </a:rPr>
              <a:t>pekiştireçlerin</a:t>
            </a:r>
            <a:r>
              <a:rPr lang="tr-TR" dirty="0" smtClean="0">
                <a:solidFill>
                  <a:srgbClr val="444444"/>
                </a:solidFill>
                <a:effectLst/>
                <a:latin typeface="Times New Roman"/>
                <a:ea typeface="Times New Roman"/>
              </a:rPr>
              <a:t> kullanımına dikkat etmesi gerekir.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Düzeni sağlamak için kurallar mümkün olduğunca erken oluşturulmalı, düzen ve temizliği kontrol etmek için çok sık ara kontroller yapılmamalıdır. Aksi takdirde çocukların içsel motivasyonları azalır.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Sınıftaki öğrencilerin katkılarıyla oluşturulan kuralları herkesin görebileceği bir biçimde yazıp asmak, kuralların benimsenmesini ve uygulanmasını sağlayabilir.</a:t>
            </a:r>
            <a:endParaRPr lang="tr-TR" dirty="0">
              <a:effectLst/>
              <a:latin typeface="Times New Roman"/>
              <a:ea typeface="Times New Roman"/>
            </a:endParaRPr>
          </a:p>
        </p:txBody>
      </p:sp>
    </p:spTree>
    <p:extLst>
      <p:ext uri="{BB962C8B-B14F-4D97-AF65-F5344CB8AC3E}">
        <p14:creationId xmlns:p14="http://schemas.microsoft.com/office/powerpoint/2010/main" val="3114705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1268760"/>
            <a:ext cx="8136904" cy="4247317"/>
          </a:xfrm>
          <a:prstGeom prst="rect">
            <a:avLst/>
          </a:prstGeom>
        </p:spPr>
        <p:txBody>
          <a:bodyPr wrap="square">
            <a:spAutoFit/>
          </a:bodyPr>
          <a:lstStyle/>
          <a:p>
            <a:pPr marL="285750" lvl="0" indent="-285750" algn="ctr">
              <a:buFont typeface="Arial" panose="020B0604020202020204" pitchFamily="34" charset="0"/>
              <a:buChar char="•"/>
            </a:pPr>
            <a:r>
              <a:rPr lang="tr-TR" dirty="0" smtClean="0"/>
              <a:t>	</a:t>
            </a:r>
            <a:r>
              <a:rPr lang="tr-TR" dirty="0" err="1" smtClean="0">
                <a:latin typeface="Times New Roman" panose="02020603050405020304" pitchFamily="18" charset="0"/>
                <a:cs typeface="Times New Roman" panose="02020603050405020304" pitchFamily="18" charset="0"/>
              </a:rPr>
              <a:t>DEHB’li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çocuklarla başa çıkabilmesi için öğretmenlerin olumlu ve gerçekçi akademik beklentiye, sıkı bir gözlem ve denetim becerisine, tutarlı, sabırlı ve esprili bir kişilik yapısına, işbirliğine yatkınlığa (özel eğitim öğretmeni ve uzmanlarla), sahip olması gerekir</a:t>
            </a:r>
            <a:r>
              <a:rPr lang="tr-TR" dirty="0" smtClean="0">
                <a:latin typeface="Times New Roman" panose="02020603050405020304" pitchFamily="18" charset="0"/>
                <a:cs typeface="Times New Roman" panose="02020603050405020304" pitchFamily="18" charset="0"/>
              </a:rPr>
              <a:t>.</a:t>
            </a:r>
          </a:p>
          <a:p>
            <a:pPr marL="285750" lvl="0" indent="-285750" algn="ctr">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endParaRPr lang="tr-TR" dirty="0" smtClean="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endParaRPr lang="tr-TR" dirty="0" smtClean="0">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DEHB’li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çocukların %50’si normal sınıflarda eğitilebilir. Geriye kalan %50’si ise özel eğitim ve ilgili hizmetleri gerektirir. Bu %50’nin yaklaşık %35-40’ ı da normal sınıflarda bulunabilir ancak ek destek alırlar. Çok ciddi şekilde etkilenen diğer %10-15’lik kesim için özel sınıflar gereklidir. Öğretmen bu çocukların ihtiyaçlarını tanıyacak ve bu çocuklara uygun eğitim verecek şekilde eğitilmemişse kendini yetiştirme fırsatları aramalıdır. Aksi halde sınıfta bir sinir savaşı yaşanır.</a:t>
            </a:r>
          </a:p>
          <a:p>
            <a:pPr lvl="0" algn="ctr"/>
            <a:endParaRPr lang="tr-TR" dirty="0"/>
          </a:p>
        </p:txBody>
      </p:sp>
    </p:spTree>
    <p:extLst>
      <p:ext uri="{BB962C8B-B14F-4D97-AF65-F5344CB8AC3E}">
        <p14:creationId xmlns:p14="http://schemas.microsoft.com/office/powerpoint/2010/main" val="397743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859340"/>
            <a:ext cx="8496944" cy="1477328"/>
          </a:xfrm>
          <a:prstGeom prst="rect">
            <a:avLst/>
          </a:prstGeom>
        </p:spPr>
        <p:txBody>
          <a:bodyPr wrap="square">
            <a:spAutoFit/>
          </a:bodyPr>
          <a:lstStyle/>
          <a:p>
            <a:pPr marL="285750" lvl="0" indent="-285750" algn="ct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Türk Milli Eğitim sisteminde yer alan müfredat içerikleri dikkat yetenekleri bakımından çan eğrisinin ortasındaki çocuklara göre düzenlenmiştir. Ortalamanın biraz üzerindeki ve biraz altındaki çocuklar okulda genel olarak problem yaşamazlar. Öğretmenlerin ders anlatırken dikkat dağınıklığı bozukluğu olan çocukların da içinde bulunduğu ortalamanın altındaki çocukları göz önünde tutmaları çok önemlidir.</a:t>
            </a:r>
          </a:p>
        </p:txBody>
      </p:sp>
    </p:spTree>
    <p:extLst>
      <p:ext uri="{BB962C8B-B14F-4D97-AF65-F5344CB8AC3E}">
        <p14:creationId xmlns:p14="http://schemas.microsoft.com/office/powerpoint/2010/main" val="169603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225783"/>
            <a:ext cx="8496944" cy="2862322"/>
          </a:xfrm>
          <a:prstGeom prst="rect">
            <a:avLst/>
          </a:prstGeom>
        </p:spPr>
        <p:txBody>
          <a:bodyPr wrap="square">
            <a:spAutoFit/>
          </a:bodyPr>
          <a:lstStyle/>
          <a:p>
            <a:pPr marL="285750" lvl="0" indent="-285750" algn="ct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Bazen </a:t>
            </a:r>
            <a:r>
              <a:rPr lang="tr-TR" dirty="0" err="1">
                <a:latin typeface="Times New Roman" panose="02020603050405020304" pitchFamily="18" charset="0"/>
                <a:cs typeface="Times New Roman" panose="02020603050405020304" pitchFamily="18" charset="0"/>
              </a:rPr>
              <a:t>dürtüsel</a:t>
            </a:r>
            <a:r>
              <a:rPr lang="tr-TR" dirty="0">
                <a:latin typeface="Times New Roman" panose="02020603050405020304" pitchFamily="18" charset="0"/>
                <a:cs typeface="Times New Roman" panose="02020603050405020304" pitchFamily="18" charset="0"/>
              </a:rPr>
              <a:t> davranışları nedeniyle </a:t>
            </a: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çocuklar normal çocukların devam ettiği sınıflarda tutulmak istenmez. Alt özel sınıflara gönderilmeleri için anne babalara önerilerde bulunulur. Oysa IQ düzeyi normal olduğu halde </a:t>
            </a:r>
            <a:r>
              <a:rPr lang="tr-TR" dirty="0" err="1">
                <a:latin typeface="Times New Roman" panose="02020603050405020304" pitchFamily="18" charset="0"/>
                <a:cs typeface="Times New Roman" panose="02020603050405020304" pitchFamily="18" charset="0"/>
              </a:rPr>
              <a:t>dürtüsel</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hiperaktif</a:t>
            </a:r>
            <a:r>
              <a:rPr lang="tr-TR" dirty="0">
                <a:latin typeface="Times New Roman" panose="02020603050405020304" pitchFamily="18" charset="0"/>
                <a:cs typeface="Times New Roman" panose="02020603050405020304" pitchFamily="18" charset="0"/>
              </a:rPr>
              <a:t> davranışları nedeniyle bir çocuğun alt özel sınıfa gönderilmesi son derece sakıncalıdır. Aile ya da öğretmen bunu bir çözümmüş gibi görebilir ancak normal IQ ‘ya sahip </a:t>
            </a: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bir çocuk bu tür sınıflarda zihinsel açıdan kapasitelerinin çok daha altında performans göstermeye başlar. Okul değiştirme seçeneği de saklı kalmak kaydıyla sınıf ya da öğretmen değiştirmek o an için daha iyi bir çözüm olabilir. Normal sınıfta kalabilmesi için neler gerektiği ve sonuçlarının neler olabileceği aile ve çocukla tartışılmalı, uzman görüşü alınmalıdır.</a:t>
            </a:r>
          </a:p>
        </p:txBody>
      </p:sp>
    </p:spTree>
    <p:extLst>
      <p:ext uri="{BB962C8B-B14F-4D97-AF65-F5344CB8AC3E}">
        <p14:creationId xmlns:p14="http://schemas.microsoft.com/office/powerpoint/2010/main" val="1262830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305342"/>
            <a:ext cx="8280920" cy="2616101"/>
          </a:xfrm>
          <a:prstGeom prst="rect">
            <a:avLst/>
          </a:prstGeom>
        </p:spPr>
        <p:txBody>
          <a:bodyPr wrap="square">
            <a:spAutoFit/>
          </a:bodyPr>
          <a:lstStyle/>
          <a:p>
            <a:pPr algn="ctr"/>
            <a:r>
              <a:rPr lang="tr-TR" sz="2000" b="1" dirty="0">
                <a:latin typeface="Times New Roman" panose="02020603050405020304" pitchFamily="18" charset="0"/>
                <a:cs typeface="Times New Roman" panose="02020603050405020304" pitchFamily="18" charset="0"/>
              </a:rPr>
              <a:t>Eğitim-öğretim Ortamı Oluşturma</a:t>
            </a:r>
            <a:endParaRPr lang="tr-TR" sz="2000"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çocuklar sürekli oturmak ve dikkatlerini derse odaklandırmakta yetersizlik yaşarlar ve bu duygudan kaynaklanan yaramazlık davranışları gösterirler. Sonuçta akranları tarafından dışlanır ve yıkıcı davranışlar sergilerler. Yıkıcı davranışlar gösterdikleri için iyice dışlanır, kolay incinir ve zarar görürler. Çocukluk döneminde tedavi edilmeyen </a:t>
            </a:r>
            <a:r>
              <a:rPr lang="tr-TR" dirty="0" err="1">
                <a:latin typeface="Times New Roman" panose="02020603050405020304" pitchFamily="18" charset="0"/>
                <a:cs typeface="Times New Roman" panose="02020603050405020304" pitchFamily="18" charset="0"/>
              </a:rPr>
              <a:t>hiperaktivite</a:t>
            </a:r>
            <a:r>
              <a:rPr lang="tr-TR" dirty="0">
                <a:latin typeface="Times New Roman" panose="02020603050405020304" pitchFamily="18" charset="0"/>
                <a:cs typeface="Times New Roman" panose="02020603050405020304" pitchFamily="18" charset="0"/>
              </a:rPr>
              <a:t> vakaları, ilaç bağımlılığı, </a:t>
            </a:r>
            <a:r>
              <a:rPr lang="tr-TR" dirty="0" err="1">
                <a:latin typeface="Times New Roman" panose="02020603050405020304" pitchFamily="18" charset="0"/>
                <a:cs typeface="Times New Roman" panose="02020603050405020304" pitchFamily="18" charset="0"/>
              </a:rPr>
              <a:t>antisosyal</a:t>
            </a:r>
            <a:r>
              <a:rPr lang="tr-TR" dirty="0">
                <a:latin typeface="Times New Roman" panose="02020603050405020304" pitchFamily="18" charset="0"/>
                <a:cs typeface="Times New Roman" panose="02020603050405020304" pitchFamily="18" charset="0"/>
              </a:rPr>
              <a:t> davranışlar gösterme ve başkalarından zarar görme riskiyle karşı karşıyadır.</a:t>
            </a:r>
          </a:p>
        </p:txBody>
      </p:sp>
    </p:spTree>
    <p:extLst>
      <p:ext uri="{BB962C8B-B14F-4D97-AF65-F5344CB8AC3E}">
        <p14:creationId xmlns:p14="http://schemas.microsoft.com/office/powerpoint/2010/main" val="539326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443841"/>
            <a:ext cx="8496944" cy="2862322"/>
          </a:xfrm>
          <a:prstGeom prst="rect">
            <a:avLst/>
          </a:prstGeom>
        </p:spPr>
        <p:txBody>
          <a:bodyPr wrap="square">
            <a:spAutoFit/>
          </a:bodyPr>
          <a:lstStyle/>
          <a:p>
            <a:pPr marL="285750" lvl="0" indent="-285750" algn="ct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Bu çocukların dikkatleri ilgisiz uyaranlarla ve diğer insanların önemsemediği ses ve olaylarla kolaylıkla dağılabildiği için sınıflarının sessiz ve sade olmasında yarar vardır. Öğretmenlerin sınıfı güzelleştirmek veya eğitim amacıyla her yere astıkları materyallerde bu çocukların dikkatini dağıtabilmektedir</a:t>
            </a:r>
            <a:r>
              <a:rPr lang="tr-TR" dirty="0" smtClean="0">
                <a:latin typeface="Times New Roman" panose="02020603050405020304" pitchFamily="18" charset="0"/>
                <a:cs typeface="Times New Roman" panose="02020603050405020304" pitchFamily="18" charset="0"/>
              </a:rPr>
              <a:t>.</a:t>
            </a:r>
          </a:p>
          <a:p>
            <a:pPr marL="285750" lvl="0" indent="-285750" algn="ctr">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endParaRPr lang="tr-TR" dirty="0" smtClean="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Bu öğrencilerin düşünce biçimlerinin farklı olduğuna dikkat edilmelidir. Doğrusal bir düşünceye sahip olmadıkları ve asla olamayacakları için çocukları bu yönde zorlamak, kaynakları ve zamanı boşa harcamaya yol açar.</a:t>
            </a:r>
          </a:p>
        </p:txBody>
      </p:sp>
    </p:spTree>
    <p:extLst>
      <p:ext uri="{BB962C8B-B14F-4D97-AF65-F5344CB8AC3E}">
        <p14:creationId xmlns:p14="http://schemas.microsoft.com/office/powerpoint/2010/main" val="1974677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1772816"/>
            <a:ext cx="8208912" cy="2031325"/>
          </a:xfrm>
          <a:prstGeom prst="rect">
            <a:avLst/>
          </a:prstGeom>
        </p:spPr>
        <p:txBody>
          <a:bodyPr wrap="square">
            <a:spAutoFit/>
          </a:bodyPr>
          <a:lstStyle/>
          <a:p>
            <a:pPr marL="285750" lvl="0" indent="-285750" algn="ctr">
              <a:buFont typeface="Arial" panose="020B0604020202020204" pitchFamily="34" charset="0"/>
              <a:buChar char="•"/>
            </a:pP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çocukların bulunduğu sınıflarda konular dikkatlice yapılandırılmalı, önemli noktalar açıkça belirlenmelidir</a:t>
            </a:r>
            <a:r>
              <a:rPr lang="tr-TR" dirty="0" smtClean="0">
                <a:latin typeface="Times New Roman" panose="02020603050405020304" pitchFamily="18" charset="0"/>
                <a:cs typeface="Times New Roman" panose="02020603050405020304" pitchFamily="18" charset="0"/>
              </a:rPr>
              <a:t>.</a:t>
            </a:r>
          </a:p>
          <a:p>
            <a:pPr marL="285750" lvl="0" indent="-285750" algn="ctr">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marL="285750" lvl="0" indent="-285750" algn="ctr">
              <a:buFont typeface="Arial" panose="020B0604020202020204" pitchFamily="34" charset="0"/>
              <a:buChar char="•"/>
            </a:pPr>
            <a:r>
              <a:rPr lang="tr-TR" dirty="0" err="1">
                <a:latin typeface="Times New Roman" panose="02020603050405020304" pitchFamily="18" charset="0"/>
                <a:cs typeface="Times New Roman" panose="02020603050405020304" pitchFamily="18" charset="0"/>
              </a:rPr>
              <a:t>DEHB’li</a:t>
            </a:r>
            <a:r>
              <a:rPr lang="tr-TR" dirty="0">
                <a:latin typeface="Times New Roman" panose="02020603050405020304" pitchFamily="18" charset="0"/>
                <a:cs typeface="Times New Roman" panose="02020603050405020304" pitchFamily="18" charset="0"/>
              </a:rPr>
              <a:t> öğrenciler için her ders planında fiziksel hareketler planlanmalıdır.(Kalemi açmak için kalkmak, yandaki sınıftan tebeşir almak, öğretmen masasını düzenlemek, çiçekleri sulamak, müdür yardımcısına not göndermek gibi).</a:t>
            </a:r>
          </a:p>
        </p:txBody>
      </p:sp>
    </p:spTree>
    <p:extLst>
      <p:ext uri="{BB962C8B-B14F-4D97-AF65-F5344CB8AC3E}">
        <p14:creationId xmlns:p14="http://schemas.microsoft.com/office/powerpoint/2010/main" val="658388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1251481"/>
            <a:ext cx="7488832" cy="3631763"/>
          </a:xfrm>
          <a:prstGeom prst="rect">
            <a:avLst/>
          </a:prstGeom>
        </p:spPr>
        <p:txBody>
          <a:bodyPr wrap="square">
            <a:spAutoFit/>
          </a:bodyPr>
          <a:lstStyle/>
          <a:p>
            <a:pPr marL="342900" lvl="0" indent="-342900" algn="ctr">
              <a:spcAft>
                <a:spcPts val="1500"/>
              </a:spcAft>
              <a:buFont typeface="Symbol"/>
              <a:buChar char=""/>
            </a:pPr>
            <a:r>
              <a:rPr lang="tr-TR" dirty="0" smtClean="0">
                <a:solidFill>
                  <a:srgbClr val="444444"/>
                </a:solidFill>
                <a:effectLst/>
                <a:latin typeface="Times New Roman"/>
                <a:ea typeface="Times New Roman"/>
              </a:rPr>
              <a:t>Okulunda yoğun olarak spora yönelmesi sağlanabilir. Bu konuda beden eğitimi öğretmeni ile işbirliği yapıp çocuğun yatkın olduğu bir spor alanını belirlenip, bu sporu yapması için imkân tanıması faydalı olacaktır.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Bu çocukların yerinde duramama özellikleri nedeniyle öğretmenleri tarafından sıklıkla uyarılmaları istenmeyen bu davranışın pekiştirilmesine yol açar.</a:t>
            </a:r>
          </a:p>
          <a:p>
            <a:pPr lvl="0" algn="ctr">
              <a:spcAft>
                <a:spcPts val="1500"/>
              </a:spcAft>
            </a:pPr>
            <a:endParaRPr lang="tr-TR" dirty="0" smtClean="0">
              <a:effectLst/>
              <a:latin typeface="Times New Roman"/>
              <a:ea typeface="Times New Roman"/>
            </a:endParaRPr>
          </a:p>
          <a:p>
            <a:pPr marL="342900" lvl="0" indent="-342900" algn="ctr">
              <a:spcAft>
                <a:spcPts val="1500"/>
              </a:spcAft>
              <a:buFont typeface="Symbol"/>
              <a:buChar char=""/>
            </a:pPr>
            <a:r>
              <a:rPr lang="tr-TR" dirty="0" smtClean="0">
                <a:solidFill>
                  <a:srgbClr val="444444"/>
                </a:solidFill>
                <a:effectLst/>
                <a:latin typeface="Times New Roman"/>
                <a:ea typeface="Times New Roman"/>
              </a:rPr>
              <a:t>Bir öğretmen olarak kendi hızınızı değerlendirerek sınıfta konuları işlerken ne kadar hızlı ya da yavaş olduğunuza dikkat edin.</a:t>
            </a:r>
            <a:endParaRPr lang="tr-TR" dirty="0">
              <a:effectLst/>
              <a:latin typeface="Times New Roman"/>
              <a:ea typeface="Times New Roman"/>
            </a:endParaRPr>
          </a:p>
        </p:txBody>
      </p:sp>
    </p:spTree>
    <p:extLst>
      <p:ext uri="{BB962C8B-B14F-4D97-AF65-F5344CB8AC3E}">
        <p14:creationId xmlns:p14="http://schemas.microsoft.com/office/powerpoint/2010/main" val="3630246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68</TotalTime>
  <Words>1281</Words>
  <Application>Microsoft Office PowerPoint</Application>
  <PresentationFormat>Ekran Gösterisi (4:3)</PresentationFormat>
  <Paragraphs>112</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Üst Düzey</vt:lpstr>
      <vt:lpstr>DİKKAT EKSİKLİĞİ VE HİPERAKTİVİTE İÇİN ÖĞRETMENLERE ÖNERİLER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DİKKAT EKSİKLİĞİ VE HİPERAKTİVİTE İÇİN ÖĞRETMENLERE ÖNERİLER </dc:title>
  <dc:creator>Sevkan</dc:creator>
  <cp:lastModifiedBy>Sevkan</cp:lastModifiedBy>
  <cp:revision>5</cp:revision>
  <dcterms:created xsi:type="dcterms:W3CDTF">2022-01-19T06:39:39Z</dcterms:created>
  <dcterms:modified xsi:type="dcterms:W3CDTF">2022-01-19T07:48:27Z</dcterms:modified>
</cp:coreProperties>
</file>